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3EC5B2E-7F5A-4336-B6F5-BCDDFB6BE716}" type="datetimeFigureOut">
              <a:rPr lang="ru-RU" smtClean="0"/>
              <a:t>22.05.2019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1AEF88B-61E1-4229-B91D-1ECA15482D3E}" type="slidenum">
              <a:rPr lang="ru-RU" smtClean="0"/>
              <a:t>‹#›</a:t>
            </a:fld>
            <a:endParaRPr lang="ru-RU"/>
          </a:p>
        </p:txBody>
      </p:sp>
    </p:spTree>
    <p:extLst>
      <p:ext uri="{BB962C8B-B14F-4D97-AF65-F5344CB8AC3E}">
        <p14:creationId xmlns:p14="http://schemas.microsoft.com/office/powerpoint/2010/main" val="3139888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3EC5B2E-7F5A-4336-B6F5-BCDDFB6BE716}" type="datetimeFigureOut">
              <a:rPr lang="ru-RU" smtClean="0"/>
              <a:t>22.05.2019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1AEF88B-61E1-4229-B91D-1ECA15482D3E}" type="slidenum">
              <a:rPr lang="ru-RU" smtClean="0"/>
              <a:t>‹#›</a:t>
            </a:fld>
            <a:endParaRPr lang="ru-RU"/>
          </a:p>
        </p:txBody>
      </p:sp>
    </p:spTree>
    <p:extLst>
      <p:ext uri="{BB962C8B-B14F-4D97-AF65-F5344CB8AC3E}">
        <p14:creationId xmlns:p14="http://schemas.microsoft.com/office/powerpoint/2010/main" val="1134544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3EC5B2E-7F5A-4336-B6F5-BCDDFB6BE716}" type="datetimeFigureOut">
              <a:rPr lang="ru-RU" smtClean="0"/>
              <a:t>22.05.2019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1AEF88B-61E1-4229-B91D-1ECA15482D3E}" type="slidenum">
              <a:rPr lang="ru-RU" smtClean="0"/>
              <a:t>‹#›</a:t>
            </a:fld>
            <a:endParaRPr lang="ru-RU"/>
          </a:p>
        </p:txBody>
      </p:sp>
    </p:spTree>
    <p:extLst>
      <p:ext uri="{BB962C8B-B14F-4D97-AF65-F5344CB8AC3E}">
        <p14:creationId xmlns:p14="http://schemas.microsoft.com/office/powerpoint/2010/main" val="2032144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3EC5B2E-7F5A-4336-B6F5-BCDDFB6BE716}" type="datetimeFigureOut">
              <a:rPr lang="ru-RU" smtClean="0"/>
              <a:t>22.05.2019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1AEF88B-61E1-4229-B91D-1ECA15482D3E}" type="slidenum">
              <a:rPr lang="ru-RU" smtClean="0"/>
              <a:t>‹#›</a:t>
            </a:fld>
            <a:endParaRPr lang="ru-RU"/>
          </a:p>
        </p:txBody>
      </p:sp>
    </p:spTree>
    <p:extLst>
      <p:ext uri="{BB962C8B-B14F-4D97-AF65-F5344CB8AC3E}">
        <p14:creationId xmlns:p14="http://schemas.microsoft.com/office/powerpoint/2010/main" val="1045165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3EC5B2E-7F5A-4336-B6F5-BCDDFB6BE716}" type="datetimeFigureOut">
              <a:rPr lang="ru-RU" smtClean="0"/>
              <a:t>22.05.2019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1AEF88B-61E1-4229-B91D-1ECA15482D3E}" type="slidenum">
              <a:rPr lang="ru-RU" smtClean="0"/>
              <a:t>‹#›</a:t>
            </a:fld>
            <a:endParaRPr lang="ru-RU"/>
          </a:p>
        </p:txBody>
      </p:sp>
    </p:spTree>
    <p:extLst>
      <p:ext uri="{BB962C8B-B14F-4D97-AF65-F5344CB8AC3E}">
        <p14:creationId xmlns:p14="http://schemas.microsoft.com/office/powerpoint/2010/main" val="2401033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3EC5B2E-7F5A-4336-B6F5-BCDDFB6BE716}" type="datetimeFigureOut">
              <a:rPr lang="ru-RU" smtClean="0"/>
              <a:t>22.05.2019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1AEF88B-61E1-4229-B91D-1ECA15482D3E}" type="slidenum">
              <a:rPr lang="ru-RU" smtClean="0"/>
              <a:t>‹#›</a:t>
            </a:fld>
            <a:endParaRPr lang="ru-RU"/>
          </a:p>
        </p:txBody>
      </p:sp>
    </p:spTree>
    <p:extLst>
      <p:ext uri="{BB962C8B-B14F-4D97-AF65-F5344CB8AC3E}">
        <p14:creationId xmlns:p14="http://schemas.microsoft.com/office/powerpoint/2010/main" val="3372048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3EC5B2E-7F5A-4336-B6F5-BCDDFB6BE716}" type="datetimeFigureOut">
              <a:rPr lang="ru-RU" smtClean="0"/>
              <a:t>22.05.2019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1AEF88B-61E1-4229-B91D-1ECA15482D3E}" type="slidenum">
              <a:rPr lang="ru-RU" smtClean="0"/>
              <a:t>‹#›</a:t>
            </a:fld>
            <a:endParaRPr lang="ru-RU"/>
          </a:p>
        </p:txBody>
      </p:sp>
    </p:spTree>
    <p:extLst>
      <p:ext uri="{BB962C8B-B14F-4D97-AF65-F5344CB8AC3E}">
        <p14:creationId xmlns:p14="http://schemas.microsoft.com/office/powerpoint/2010/main" val="4163463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3EC5B2E-7F5A-4336-B6F5-BCDDFB6BE716}" type="datetimeFigureOut">
              <a:rPr lang="ru-RU" smtClean="0"/>
              <a:t>22.05.2019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1AEF88B-61E1-4229-B91D-1ECA15482D3E}" type="slidenum">
              <a:rPr lang="ru-RU" smtClean="0"/>
              <a:t>‹#›</a:t>
            </a:fld>
            <a:endParaRPr lang="ru-RU"/>
          </a:p>
        </p:txBody>
      </p:sp>
    </p:spTree>
    <p:extLst>
      <p:ext uri="{BB962C8B-B14F-4D97-AF65-F5344CB8AC3E}">
        <p14:creationId xmlns:p14="http://schemas.microsoft.com/office/powerpoint/2010/main" val="1712680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3EC5B2E-7F5A-4336-B6F5-BCDDFB6BE716}" type="datetimeFigureOut">
              <a:rPr lang="ru-RU" smtClean="0"/>
              <a:t>22.05.2019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1AEF88B-61E1-4229-B91D-1ECA15482D3E}" type="slidenum">
              <a:rPr lang="ru-RU" smtClean="0"/>
              <a:t>‹#›</a:t>
            </a:fld>
            <a:endParaRPr lang="ru-RU"/>
          </a:p>
        </p:txBody>
      </p:sp>
    </p:spTree>
    <p:extLst>
      <p:ext uri="{BB962C8B-B14F-4D97-AF65-F5344CB8AC3E}">
        <p14:creationId xmlns:p14="http://schemas.microsoft.com/office/powerpoint/2010/main" val="17158076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3EC5B2E-7F5A-4336-B6F5-BCDDFB6BE716}" type="datetimeFigureOut">
              <a:rPr lang="ru-RU" smtClean="0"/>
              <a:t>22.05.2019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1AEF88B-61E1-4229-B91D-1ECA15482D3E}" type="slidenum">
              <a:rPr lang="ru-RU" smtClean="0"/>
              <a:t>‹#›</a:t>
            </a:fld>
            <a:endParaRPr lang="ru-RU"/>
          </a:p>
        </p:txBody>
      </p:sp>
    </p:spTree>
    <p:extLst>
      <p:ext uri="{BB962C8B-B14F-4D97-AF65-F5344CB8AC3E}">
        <p14:creationId xmlns:p14="http://schemas.microsoft.com/office/powerpoint/2010/main" val="3720335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3EC5B2E-7F5A-4336-B6F5-BCDDFB6BE716}" type="datetimeFigureOut">
              <a:rPr lang="ru-RU" smtClean="0"/>
              <a:t>22.05.2019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1AEF88B-61E1-4229-B91D-1ECA15482D3E}" type="slidenum">
              <a:rPr lang="ru-RU" smtClean="0"/>
              <a:t>‹#›</a:t>
            </a:fld>
            <a:endParaRPr lang="ru-RU"/>
          </a:p>
        </p:txBody>
      </p:sp>
    </p:spTree>
    <p:extLst>
      <p:ext uri="{BB962C8B-B14F-4D97-AF65-F5344CB8AC3E}">
        <p14:creationId xmlns:p14="http://schemas.microsoft.com/office/powerpoint/2010/main" val="3132654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EC5B2E-7F5A-4336-B6F5-BCDDFB6BE716}" type="datetimeFigureOut">
              <a:rPr lang="ru-RU" smtClean="0"/>
              <a:t>22.05.2019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AEF88B-61E1-4229-B91D-1ECA15482D3E}" type="slidenum">
              <a:rPr lang="ru-RU" smtClean="0"/>
              <a:t>‹#›</a:t>
            </a:fld>
            <a:endParaRPr lang="ru-RU"/>
          </a:p>
        </p:txBody>
      </p:sp>
    </p:spTree>
    <p:extLst>
      <p:ext uri="{BB962C8B-B14F-4D97-AF65-F5344CB8AC3E}">
        <p14:creationId xmlns:p14="http://schemas.microsoft.com/office/powerpoint/2010/main" val="266751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545024"/>
          </a:xfrm>
        </p:spPr>
        <p:txBody>
          <a:bodyPr/>
          <a:lstStyle/>
          <a:p>
            <a:r>
              <a:rPr lang="ru-RU" dirty="0" smtClean="0"/>
              <a:t>              </a:t>
            </a:r>
            <a:r>
              <a:rPr lang="ru-RU" b="1" dirty="0" smtClean="0"/>
              <a:t>«Суицидальное поведение»</a:t>
            </a:r>
            <a:endParaRPr lang="ru-RU" b="1" dirty="0"/>
          </a:p>
        </p:txBody>
      </p:sp>
      <p:sp>
        <p:nvSpPr>
          <p:cNvPr id="3" name="Объект 2"/>
          <p:cNvSpPr>
            <a:spLocks noGrp="1"/>
          </p:cNvSpPr>
          <p:nvPr>
            <p:ph idx="1"/>
          </p:nvPr>
        </p:nvSpPr>
        <p:spPr>
          <a:xfrm>
            <a:off x="838200" y="3230879"/>
            <a:ext cx="10515600" cy="2946083"/>
          </a:xfrm>
        </p:spPr>
        <p:txBody>
          <a:bodyPr/>
          <a:lstStyle/>
          <a:p>
            <a:endParaRPr lang="ru-RU" dirty="0"/>
          </a:p>
        </p:txBody>
      </p:sp>
    </p:spTree>
    <p:extLst>
      <p:ext uri="{BB962C8B-B14F-4D97-AF65-F5344CB8AC3E}">
        <p14:creationId xmlns:p14="http://schemas.microsoft.com/office/powerpoint/2010/main" val="1859006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029732"/>
          </a:xfrm>
        </p:spPr>
        <p:txBody>
          <a:bodyPr>
            <a:normAutofit/>
          </a:bodyPr>
          <a:lstStyle/>
          <a:p>
            <a:pPr algn="ctr"/>
            <a:r>
              <a:rPr lang="ru-RU" sz="4000" b="1" dirty="0" smtClean="0"/>
              <a:t>Понятие суицидального поведения </a:t>
            </a:r>
            <a:endParaRPr lang="ru-RU" sz="4000" b="1" dirty="0"/>
          </a:p>
        </p:txBody>
      </p:sp>
      <p:sp>
        <p:nvSpPr>
          <p:cNvPr id="3" name="Объект 2"/>
          <p:cNvSpPr>
            <a:spLocks noGrp="1"/>
          </p:cNvSpPr>
          <p:nvPr>
            <p:ph idx="1"/>
          </p:nvPr>
        </p:nvSpPr>
        <p:spPr>
          <a:xfrm>
            <a:off x="838200" y="2595153"/>
            <a:ext cx="10515600" cy="3581809"/>
          </a:xfrm>
        </p:spPr>
        <p:txBody>
          <a:bodyPr>
            <a:normAutofit/>
          </a:bodyPr>
          <a:lstStyle/>
          <a:p>
            <a:pPr algn="just"/>
            <a:r>
              <a:rPr lang="ru-RU" sz="3200" dirty="0" smtClean="0"/>
              <a:t>Суицидальное поведение -  это любые </a:t>
            </a:r>
            <a:r>
              <a:rPr lang="ru-RU" sz="3200" dirty="0"/>
              <a:t>внутренние или внешние формы психических актов, определяемые и направляемые представлениями о лишении себя жизни.</a:t>
            </a:r>
          </a:p>
        </p:txBody>
      </p:sp>
    </p:spTree>
    <p:extLst>
      <p:ext uri="{BB962C8B-B14F-4D97-AF65-F5344CB8AC3E}">
        <p14:creationId xmlns:p14="http://schemas.microsoft.com/office/powerpoint/2010/main" val="1761658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0515600" cy="896983"/>
          </a:xfrm>
        </p:spPr>
        <p:txBody>
          <a:bodyPr>
            <a:normAutofit fontScale="90000"/>
          </a:bodyPr>
          <a:lstStyle/>
          <a:p>
            <a:pPr algn="ctr"/>
            <a:r>
              <a:rPr lang="ru-RU" b="1" dirty="0" smtClean="0"/>
              <a:t>Виды и специфика суицидального поведения.</a:t>
            </a:r>
            <a:endParaRPr lang="ru-RU" b="1" dirty="0"/>
          </a:p>
        </p:txBody>
      </p:sp>
      <p:sp>
        <p:nvSpPr>
          <p:cNvPr id="3" name="Объект 2"/>
          <p:cNvSpPr>
            <a:spLocks noGrp="1"/>
          </p:cNvSpPr>
          <p:nvPr>
            <p:ph idx="1"/>
          </p:nvPr>
        </p:nvSpPr>
        <p:spPr>
          <a:xfrm>
            <a:off x="838200" y="714103"/>
            <a:ext cx="10515600" cy="5462860"/>
          </a:xfrm>
        </p:spPr>
        <p:txBody>
          <a:bodyPr>
            <a:normAutofit lnSpcReduction="10000"/>
          </a:bodyPr>
          <a:lstStyle/>
          <a:p>
            <a:pPr algn="just"/>
            <a:endParaRPr lang="ru-RU" dirty="0" smtClean="0"/>
          </a:p>
          <a:p>
            <a:pPr marL="120600" indent="0" algn="ctr">
              <a:lnSpc>
                <a:spcPct val="120000"/>
              </a:lnSpc>
              <a:spcBef>
                <a:spcPts val="0"/>
              </a:spcBef>
              <a:buNone/>
            </a:pPr>
            <a:r>
              <a:rPr lang="ru-RU" sz="1200" dirty="0" smtClean="0"/>
              <a:t>Виды:</a:t>
            </a:r>
            <a:endParaRPr lang="ru-RU" sz="1200" dirty="0"/>
          </a:p>
          <a:p>
            <a:pPr indent="-108000">
              <a:lnSpc>
                <a:spcPct val="120000"/>
              </a:lnSpc>
              <a:spcBef>
                <a:spcPts val="0"/>
              </a:spcBef>
            </a:pPr>
            <a:r>
              <a:rPr lang="ru-RU" sz="1200" dirty="0" smtClean="0"/>
              <a:t>Повешение</a:t>
            </a:r>
            <a:endParaRPr lang="ru-RU" sz="1200" dirty="0"/>
          </a:p>
          <a:p>
            <a:pPr indent="-108000">
              <a:lnSpc>
                <a:spcPct val="120000"/>
              </a:lnSpc>
              <a:spcBef>
                <a:spcPts val="0"/>
              </a:spcBef>
            </a:pPr>
            <a:r>
              <a:rPr lang="ru-RU" sz="1200" dirty="0" smtClean="0"/>
              <a:t>Удушение</a:t>
            </a:r>
            <a:r>
              <a:rPr lang="ru-RU" sz="1200" baseline="30000" dirty="0" smtClean="0"/>
              <a:t>.</a:t>
            </a:r>
            <a:endParaRPr lang="ru-RU" sz="1200" dirty="0"/>
          </a:p>
          <a:p>
            <a:pPr indent="-108000">
              <a:lnSpc>
                <a:spcPct val="120000"/>
              </a:lnSpc>
              <a:spcBef>
                <a:spcPts val="0"/>
              </a:spcBef>
            </a:pPr>
            <a:r>
              <a:rPr lang="ru-RU" sz="1200" dirty="0" smtClean="0"/>
              <a:t>Утопление</a:t>
            </a:r>
            <a:endParaRPr lang="ru-RU" sz="1200" dirty="0"/>
          </a:p>
          <a:p>
            <a:pPr indent="-108000">
              <a:lnSpc>
                <a:spcPct val="120000"/>
              </a:lnSpc>
              <a:spcBef>
                <a:spcPts val="0"/>
              </a:spcBef>
            </a:pPr>
            <a:r>
              <a:rPr lang="ru-RU" sz="1200" dirty="0" smtClean="0"/>
              <a:t>Отравление.</a:t>
            </a:r>
          </a:p>
          <a:p>
            <a:pPr indent="-108000">
              <a:lnSpc>
                <a:spcPct val="120000"/>
              </a:lnSpc>
              <a:spcBef>
                <a:spcPts val="0"/>
              </a:spcBef>
            </a:pPr>
            <a:r>
              <a:rPr lang="ru-RU" sz="1200" dirty="0" smtClean="0"/>
              <a:t>Самосожжение.</a:t>
            </a:r>
            <a:endParaRPr lang="ru-RU" sz="1200" dirty="0"/>
          </a:p>
          <a:p>
            <a:pPr indent="-108000">
              <a:lnSpc>
                <a:spcPct val="120000"/>
              </a:lnSpc>
              <a:spcBef>
                <a:spcPts val="0"/>
              </a:spcBef>
            </a:pPr>
            <a:r>
              <a:rPr lang="ru-RU" sz="1200" dirty="0"/>
              <a:t>С помощью колющих и режущих </a:t>
            </a:r>
            <a:r>
              <a:rPr lang="ru-RU" sz="1200" dirty="0" smtClean="0"/>
              <a:t>предметов.</a:t>
            </a:r>
            <a:endParaRPr lang="ru-RU" sz="1200" dirty="0"/>
          </a:p>
          <a:p>
            <a:pPr indent="-108000">
              <a:lnSpc>
                <a:spcPct val="120000"/>
              </a:lnSpc>
              <a:spcBef>
                <a:spcPts val="0"/>
              </a:spcBef>
            </a:pPr>
            <a:r>
              <a:rPr lang="ru-RU" sz="1200" dirty="0"/>
              <a:t>При помощи </a:t>
            </a:r>
            <a:r>
              <a:rPr lang="ru-RU" sz="1200" dirty="0" smtClean="0"/>
              <a:t>огнестрельного оружия.</a:t>
            </a:r>
            <a:endParaRPr lang="ru-RU" sz="1200" dirty="0"/>
          </a:p>
          <a:p>
            <a:pPr indent="-108000">
              <a:lnSpc>
                <a:spcPct val="120000"/>
              </a:lnSpc>
              <a:spcBef>
                <a:spcPts val="0"/>
              </a:spcBef>
            </a:pPr>
            <a:r>
              <a:rPr lang="ru-RU" sz="1200" dirty="0"/>
              <a:t>С помощью электрического тока.</a:t>
            </a:r>
          </a:p>
          <a:p>
            <a:pPr indent="-108000">
              <a:lnSpc>
                <a:spcPct val="120000"/>
              </a:lnSpc>
              <a:spcBef>
                <a:spcPts val="0"/>
              </a:spcBef>
            </a:pPr>
            <a:r>
              <a:rPr lang="ru-RU" sz="1200" dirty="0"/>
              <a:t>С помощью использования движущегося транспорта или движущихся частей механизмов.</a:t>
            </a:r>
          </a:p>
          <a:p>
            <a:pPr indent="-108000">
              <a:lnSpc>
                <a:spcPct val="120000"/>
              </a:lnSpc>
              <a:spcBef>
                <a:spcPts val="0"/>
              </a:spcBef>
            </a:pPr>
            <a:r>
              <a:rPr lang="ru-RU" sz="1200" dirty="0"/>
              <a:t>Преднамеренные авиакатастрофы, устроенные пилотами воздушного </a:t>
            </a:r>
            <a:r>
              <a:rPr lang="ru-RU" sz="1200" dirty="0" smtClean="0"/>
              <a:t>судна</a:t>
            </a:r>
            <a:endParaRPr lang="ru-RU" sz="1200" dirty="0"/>
          </a:p>
          <a:p>
            <a:pPr indent="-108000">
              <a:lnSpc>
                <a:spcPct val="120000"/>
              </a:lnSpc>
              <a:spcBef>
                <a:spcPts val="0"/>
              </a:spcBef>
            </a:pPr>
            <a:r>
              <a:rPr lang="ru-RU" sz="1200" dirty="0"/>
              <a:t>Падение с высоты (прыжок с естественных и искусственных возвышений).</a:t>
            </a:r>
          </a:p>
          <a:p>
            <a:pPr indent="-108000">
              <a:lnSpc>
                <a:spcPct val="120000"/>
              </a:lnSpc>
              <a:spcBef>
                <a:spcPts val="0"/>
              </a:spcBef>
            </a:pPr>
            <a:r>
              <a:rPr lang="ru-RU" sz="1200" dirty="0"/>
              <a:t>Прекращение приёма пищи.</a:t>
            </a:r>
          </a:p>
          <a:p>
            <a:pPr indent="-108000">
              <a:lnSpc>
                <a:spcPct val="120000"/>
              </a:lnSpc>
              <a:spcBef>
                <a:spcPts val="0"/>
              </a:spcBef>
            </a:pPr>
            <a:r>
              <a:rPr lang="ru-RU" sz="1200" dirty="0" smtClean="0"/>
              <a:t>Переохлаждение.</a:t>
            </a:r>
          </a:p>
          <a:p>
            <a:pPr marL="120600" indent="0" algn="ctr">
              <a:lnSpc>
                <a:spcPct val="120000"/>
              </a:lnSpc>
              <a:spcBef>
                <a:spcPts val="0"/>
              </a:spcBef>
              <a:buNone/>
            </a:pPr>
            <a:r>
              <a:rPr lang="ru-RU" sz="1200" dirty="0" smtClean="0"/>
              <a:t>Специфика суицидального поведения.</a:t>
            </a:r>
          </a:p>
          <a:p>
            <a:pPr marL="120600" indent="0">
              <a:lnSpc>
                <a:spcPct val="120000"/>
              </a:lnSpc>
              <a:spcBef>
                <a:spcPts val="0"/>
              </a:spcBef>
              <a:buNone/>
            </a:pPr>
            <a:r>
              <a:rPr lang="ru-RU" sz="1200" dirty="0" smtClean="0"/>
              <a:t>   Возраст </a:t>
            </a:r>
            <a:r>
              <a:rPr lang="ru-RU" sz="1200" dirty="0"/>
              <a:t>существенно влияет на особенности суицидального поведения. Например, кризисные периоды жизни, такие, как юность или начало старости, характеризуются повышением суицидальной </a:t>
            </a:r>
            <a:r>
              <a:rPr lang="ru-RU" sz="1200" dirty="0" smtClean="0"/>
              <a:t>готовности.</a:t>
            </a:r>
          </a:p>
          <a:p>
            <a:pPr marL="120600" indent="0">
              <a:lnSpc>
                <a:spcPct val="120000"/>
              </a:lnSpc>
              <a:spcBef>
                <a:spcPts val="0"/>
              </a:spcBef>
              <a:buNone/>
            </a:pPr>
            <a:r>
              <a:rPr lang="ru-RU" sz="1200" dirty="0" smtClean="0"/>
              <a:t>Суицидальное </a:t>
            </a:r>
            <a:r>
              <a:rPr lang="ru-RU" sz="1200" dirty="0"/>
              <a:t>поведение в детском возрасте носит характер ситуационно-личностных реакций, т. е. связано собственно не с самим желанием умереть, а со стремлением избежать стрессовых ситуаций или наказания. Большинство исследователей отмечает,  что суицидальное поведение у детей до 13 лет - редкое явление и только с 14-15-летнего возраста суицидальная активность резко возрастает, достигая максимума к 16-19 </a:t>
            </a:r>
            <a:r>
              <a:rPr lang="ru-RU" sz="1200" dirty="0" smtClean="0"/>
              <a:t>годам.</a:t>
            </a:r>
          </a:p>
          <a:p>
            <a:pPr marL="120600" indent="0">
              <a:lnSpc>
                <a:spcPct val="120000"/>
              </a:lnSpc>
              <a:spcBef>
                <a:spcPts val="0"/>
              </a:spcBef>
              <a:buNone/>
            </a:pPr>
            <a:r>
              <a:rPr lang="ru-RU" sz="1200" dirty="0" smtClean="0"/>
              <a:t>    Наиболее </a:t>
            </a:r>
            <a:r>
              <a:rPr lang="ru-RU" sz="1200" dirty="0"/>
              <a:t>частыми </a:t>
            </a:r>
            <a:r>
              <a:rPr lang="ru-RU" sz="1200" dirty="0" smtClean="0"/>
              <a:t>способами суицида </a:t>
            </a:r>
            <a:r>
              <a:rPr lang="ru-RU" sz="1200" dirty="0"/>
              <a:t>у девочек </a:t>
            </a:r>
            <a:r>
              <a:rPr lang="ru-RU" sz="1200" dirty="0" smtClean="0"/>
              <a:t>отравления</a:t>
            </a:r>
            <a:r>
              <a:rPr lang="ru-RU" sz="1200" dirty="0"/>
              <a:t>, у мальчиков - порезы вен и </a:t>
            </a:r>
            <a:r>
              <a:rPr lang="ru-RU" sz="1200" dirty="0" smtClean="0"/>
              <a:t>повешение.</a:t>
            </a:r>
          </a:p>
          <a:p>
            <a:pPr marL="120600" indent="0">
              <a:lnSpc>
                <a:spcPct val="120000"/>
              </a:lnSpc>
              <a:spcBef>
                <a:spcPts val="0"/>
              </a:spcBef>
              <a:buNone/>
            </a:pPr>
            <a:r>
              <a:rPr lang="ru-RU" sz="1200" dirty="0" smtClean="0"/>
              <a:t>    Считают</a:t>
            </a:r>
            <a:r>
              <a:rPr lang="ru-RU" sz="1200" dirty="0"/>
              <a:t>, что концепция смерти у ребенка приближается к адекватной лишь к 11 - 14 годам, после чего ребенок может по-настоящему осознавать реальность и необратимость смерти. Маленький ребенок скорее фантазирует по поводу смерти, плохо понимая различия между живущим и умершим. И только ближе к подростковому возрасту смерть начинает восприниматься как реальное явление, хотя и отрицается, кажется маловероятной для себя. </a:t>
            </a:r>
            <a:endParaRPr lang="ru-RU" sz="1200" dirty="0" smtClean="0"/>
          </a:p>
          <a:p>
            <a:endParaRPr lang="ru-RU" dirty="0"/>
          </a:p>
        </p:txBody>
      </p:sp>
    </p:spTree>
    <p:extLst>
      <p:ext uri="{BB962C8B-B14F-4D97-AF65-F5344CB8AC3E}">
        <p14:creationId xmlns:p14="http://schemas.microsoft.com/office/powerpoint/2010/main" val="699071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8532" y="69034"/>
            <a:ext cx="10515600" cy="618944"/>
          </a:xfrm>
        </p:spPr>
        <p:txBody>
          <a:bodyPr>
            <a:normAutofit fontScale="90000"/>
          </a:bodyPr>
          <a:lstStyle/>
          <a:p>
            <a:pPr algn="ctr"/>
            <a:r>
              <a:rPr lang="ru-RU" b="1" dirty="0" smtClean="0"/>
              <a:t>Причины появления:</a:t>
            </a:r>
            <a:endParaRPr lang="ru-RU" b="1" dirty="0"/>
          </a:p>
        </p:txBody>
      </p:sp>
      <p:sp>
        <p:nvSpPr>
          <p:cNvPr id="3" name="Объект 2"/>
          <p:cNvSpPr>
            <a:spLocks noGrp="1"/>
          </p:cNvSpPr>
          <p:nvPr>
            <p:ph idx="1"/>
          </p:nvPr>
        </p:nvSpPr>
        <p:spPr>
          <a:xfrm>
            <a:off x="846909" y="763180"/>
            <a:ext cx="10515600" cy="4351338"/>
          </a:xfrm>
        </p:spPr>
        <p:txBody>
          <a:bodyPr>
            <a:normAutofit fontScale="25000" lnSpcReduction="20000"/>
          </a:bodyPr>
          <a:lstStyle/>
          <a:p>
            <a:r>
              <a:rPr lang="ru-RU" sz="6000" dirty="0"/>
              <a:t>Самоубийство в  подростковом возрасте побуждается гневом, страхом, желанием наказать себя или других. Нередко суицидальное поведение сочетается с другими поведенческими проблемами, например прогулами школы или училища,  различными конфликтами.</a:t>
            </a:r>
          </a:p>
          <a:p>
            <a:r>
              <a:rPr lang="ru-RU" sz="6000" b="1" u="sng" dirty="0"/>
              <a:t>Неблагополучные </a:t>
            </a:r>
            <a:r>
              <a:rPr lang="ru-RU" sz="6000" b="1" u="sng" dirty="0" smtClean="0"/>
              <a:t>семьи</a:t>
            </a:r>
            <a:r>
              <a:rPr lang="ru-RU" sz="6000" dirty="0" smtClean="0"/>
              <a:t>. Подростки</a:t>
            </a:r>
            <a:r>
              <a:rPr lang="ru-RU" sz="6000" dirty="0"/>
              <a:t>, делающие попытки самоубийства, происходят из неблагополучных семей. В таких семьях часто возникают </a:t>
            </a:r>
            <a:r>
              <a:rPr lang="ru-RU" sz="6000" dirty="0" smtClean="0"/>
              <a:t>конфликты </a:t>
            </a:r>
            <a:r>
              <a:rPr lang="ru-RU" sz="6000" dirty="0"/>
              <a:t>между родителями, родителями и подростками, порой с </a:t>
            </a:r>
            <a:r>
              <a:rPr lang="ru-RU" sz="6000" dirty="0" smtClean="0"/>
              <a:t>применением </a:t>
            </a:r>
            <a:r>
              <a:rPr lang="ru-RU" sz="6000" dirty="0"/>
              <a:t>насилия. Родители относятся к своим детям недобро желательно, без уважения и даже враждебно.</a:t>
            </a:r>
          </a:p>
          <a:p>
            <a:r>
              <a:rPr lang="ru-RU" sz="6000" b="1" u="sng" dirty="0" smtClean="0"/>
              <a:t>Школьные </a:t>
            </a:r>
            <a:r>
              <a:rPr lang="ru-RU" sz="6000" b="1" u="sng" dirty="0"/>
              <a:t>и училищные  </a:t>
            </a:r>
            <a:r>
              <a:rPr lang="ru-RU" sz="6000" b="1" u="sng" dirty="0" smtClean="0"/>
              <a:t>проблемы</a:t>
            </a:r>
            <a:r>
              <a:rPr lang="ru-RU" sz="6000" dirty="0" smtClean="0"/>
              <a:t>. Эти </a:t>
            </a:r>
            <a:r>
              <a:rPr lang="ru-RU" sz="6000" dirty="0"/>
              <a:t>проблемы играют важную роль в </a:t>
            </a:r>
            <a:r>
              <a:rPr lang="ru-RU" sz="6000" dirty="0" err="1"/>
              <a:t>дезадаптации</a:t>
            </a:r>
            <a:r>
              <a:rPr lang="ru-RU" sz="6000" dirty="0"/>
              <a:t>,  особенно юношей, вызывают утрату контактов со сверстниками. </a:t>
            </a:r>
            <a:r>
              <a:rPr lang="ru-RU" sz="6000" dirty="0" smtClean="0"/>
              <a:t>Потеря </a:t>
            </a:r>
            <a:r>
              <a:rPr lang="ru-RU" sz="6000" dirty="0"/>
              <a:t>или осуждение группой может стать тем социально-психологическим фактором, который способен подтолкнуть или усилить желание подростка к суицидному действию. (отвергнутый подросток, изгой группы).Это фактор особенно значим для подростков с невысоким интеллектом, сочетающимся с выраженной </a:t>
            </a:r>
            <a:r>
              <a:rPr lang="ru-RU" sz="6000" dirty="0" err="1"/>
              <a:t>сенситивностью</a:t>
            </a:r>
            <a:r>
              <a:rPr lang="ru-RU" sz="6000" dirty="0"/>
              <a:t> и уязвимостью.</a:t>
            </a:r>
          </a:p>
          <a:p>
            <a:r>
              <a:rPr lang="ru-RU" sz="6000" dirty="0"/>
              <a:t> </a:t>
            </a:r>
            <a:r>
              <a:rPr lang="ru-RU" sz="6000" b="1" u="sng" dirty="0" smtClean="0"/>
              <a:t>Сексуальные проблемы</a:t>
            </a:r>
            <a:r>
              <a:rPr lang="ru-RU" sz="6000" dirty="0" smtClean="0"/>
              <a:t>. Измена </a:t>
            </a:r>
            <a:r>
              <a:rPr lang="ru-RU" sz="6000" dirty="0"/>
              <a:t>возлюбленного (или возлюбленной) может при вести к суициду, если она сочетается с унижением достоинства или при условии сильной эмоциональной привязанности </a:t>
            </a:r>
            <a:r>
              <a:rPr lang="ru-RU" sz="6000" dirty="0" smtClean="0"/>
              <a:t>подростка</a:t>
            </a:r>
            <a:r>
              <a:rPr lang="ru-RU" sz="6000" dirty="0"/>
              <a:t>, которая характерна для детей из неблагополучных </a:t>
            </a:r>
            <a:r>
              <a:rPr lang="ru-RU" sz="6000" dirty="0" smtClean="0"/>
              <a:t>семей</a:t>
            </a:r>
            <a:r>
              <a:rPr lang="ru-RU" sz="6000" dirty="0"/>
              <a:t>, или у эмоционально-лабильных подростков, лишенных поддержки дома, ощущающих эмоциональное отвержение родителей. Беременность девушки-подростка, импотенция, неудачный уличный половой контакт, страх гомосексуализма («паника») — все это может толкнуть подростка к </a:t>
            </a:r>
            <a:r>
              <a:rPr lang="ru-RU" sz="6000" dirty="0" smtClean="0"/>
              <a:t>суицидальному </a:t>
            </a:r>
            <a:r>
              <a:rPr lang="ru-RU" sz="6000" dirty="0"/>
              <a:t>поведению.</a:t>
            </a:r>
          </a:p>
          <a:p>
            <a:r>
              <a:rPr lang="ru-RU" sz="6000" b="1" u="sng" dirty="0" smtClean="0"/>
              <a:t>Депрессия</a:t>
            </a:r>
            <a:r>
              <a:rPr lang="ru-RU" sz="6000" dirty="0" smtClean="0"/>
              <a:t>. Одним </a:t>
            </a:r>
            <a:r>
              <a:rPr lang="ru-RU" sz="6000" dirty="0"/>
              <a:t>из наиболее часто встречающихся факторов, </a:t>
            </a:r>
            <a:r>
              <a:rPr lang="ru-RU" sz="6000" dirty="0" smtClean="0"/>
              <a:t>способствующих </a:t>
            </a:r>
            <a:r>
              <a:rPr lang="ru-RU" sz="6000" dirty="0"/>
              <a:t>покушению на самоубийство, является депрессия. Она может быть следствием потере объекта любви и проявляться в печали, подавленности, потери интереса к жизни, отсутствии желания решать актуальные жизненные проблемы. </a:t>
            </a:r>
            <a:endParaRPr lang="ru-RU" sz="6000" dirty="0" smtClean="0"/>
          </a:p>
          <a:p>
            <a:r>
              <a:rPr lang="ru-RU" sz="6000" b="1" u="sng" dirty="0" err="1" smtClean="0"/>
              <a:t>Аддиктивное</a:t>
            </a:r>
            <a:r>
              <a:rPr lang="ru-RU" sz="6000" b="1" u="sng" dirty="0" smtClean="0"/>
              <a:t> поведение</a:t>
            </a:r>
            <a:r>
              <a:rPr lang="ru-RU" sz="6000" dirty="0" smtClean="0"/>
              <a:t>. Риск </a:t>
            </a:r>
            <a:r>
              <a:rPr lang="ru-RU" sz="6000" dirty="0"/>
              <a:t>самоубийств более высок среди молодых людей, </a:t>
            </a:r>
            <a:r>
              <a:rPr lang="ru-RU" sz="6000" dirty="0" smtClean="0"/>
              <a:t>употребляющих </a:t>
            </a:r>
            <a:r>
              <a:rPr lang="ru-RU" sz="6000" dirty="0"/>
              <a:t>алкоголь или наркотики. Употребление алкоголя и наркотиков снижает способность контролировать </a:t>
            </a:r>
            <a:r>
              <a:rPr lang="ru-RU" sz="6000" dirty="0" smtClean="0"/>
              <a:t>импульсивное </a:t>
            </a:r>
            <a:r>
              <a:rPr lang="ru-RU" sz="6000" dirty="0"/>
              <a:t>поведение, осознать последствия своих действий. Бывает, что смерть наступает от передозировки наркотиком и является  непреднамеренной.</a:t>
            </a:r>
          </a:p>
          <a:p>
            <a:r>
              <a:rPr lang="ru-RU" sz="6000" b="1" u="sng" dirty="0" smtClean="0"/>
              <a:t>Стресс.</a:t>
            </a:r>
            <a:r>
              <a:rPr lang="ru-RU" sz="6000" dirty="0"/>
              <a:t> </a:t>
            </a:r>
            <a:r>
              <a:rPr lang="ru-RU" sz="6000" dirty="0" smtClean="0"/>
              <a:t> </a:t>
            </a:r>
            <a:r>
              <a:rPr lang="ru-RU" sz="6000" dirty="0"/>
              <a:t>Семейные конфликты, неприятности в школе, училище, институте, на работе, неудачи в отношениях с любимыми, потеря друга и тому подобное могут вызвать стрессовую ситуацию. </a:t>
            </a:r>
            <a:r>
              <a:rPr lang="ru-RU" sz="6000" dirty="0" smtClean="0"/>
              <a:t>Стрессовые </a:t>
            </a:r>
            <a:r>
              <a:rPr lang="ru-RU" sz="6000" dirty="0"/>
              <a:t>ситуации, вызывающие острые аффективные реакции, провоцируют разные типы суицидального поведения.</a:t>
            </a:r>
          </a:p>
          <a:p>
            <a:r>
              <a:rPr lang="ru-RU" sz="6000" b="1" u="sng" dirty="0"/>
              <a:t>Незрелость личности и определенные черты </a:t>
            </a:r>
            <a:r>
              <a:rPr lang="ru-RU" sz="6000" b="1" u="sng" dirty="0" smtClean="0"/>
              <a:t>характера</a:t>
            </a:r>
            <a:r>
              <a:rPr lang="ru-RU" sz="6000" dirty="0" smtClean="0"/>
              <a:t>. Склонные </a:t>
            </a:r>
            <a:r>
              <a:rPr lang="ru-RU" sz="6000" dirty="0"/>
              <a:t>к самоубийству молодые люди отличались высокой импульсивностью, агрессивностью или недостаточным уровнем личностной идентификации, что необходимо для </a:t>
            </a:r>
            <a:r>
              <a:rPr lang="ru-RU" sz="6000" dirty="0" smtClean="0"/>
              <a:t>чувства </a:t>
            </a:r>
            <a:r>
              <a:rPr lang="ru-RU" sz="6000" dirty="0"/>
              <a:t>собственного достоинства, осмысленности существования и целеустремленности.</a:t>
            </a:r>
          </a:p>
          <a:p>
            <a:pPr marL="0" indent="0">
              <a:buNone/>
            </a:pPr>
            <a:r>
              <a:rPr lang="ru-RU" sz="6000" dirty="0"/>
              <a:t/>
            </a:r>
            <a:br>
              <a:rPr lang="ru-RU" sz="6000" dirty="0"/>
            </a:br>
            <a:endParaRPr lang="ru-RU" sz="5500" dirty="0"/>
          </a:p>
        </p:txBody>
      </p:sp>
    </p:spTree>
    <p:extLst>
      <p:ext uri="{BB962C8B-B14F-4D97-AF65-F5344CB8AC3E}">
        <p14:creationId xmlns:p14="http://schemas.microsoft.com/office/powerpoint/2010/main" val="4032549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801824"/>
          </a:xfrm>
        </p:spPr>
        <p:txBody>
          <a:bodyPr/>
          <a:lstStyle/>
          <a:p>
            <a:pPr algn="ctr"/>
            <a:r>
              <a:rPr lang="ru-RU" b="1" dirty="0" smtClean="0"/>
              <a:t>Как бороться:</a:t>
            </a:r>
            <a:endParaRPr lang="ru-RU" b="1" dirty="0"/>
          </a:p>
        </p:txBody>
      </p:sp>
      <p:sp>
        <p:nvSpPr>
          <p:cNvPr id="3" name="Объект 2"/>
          <p:cNvSpPr>
            <a:spLocks noGrp="1"/>
          </p:cNvSpPr>
          <p:nvPr>
            <p:ph idx="1"/>
          </p:nvPr>
        </p:nvSpPr>
        <p:spPr>
          <a:xfrm>
            <a:off x="838200" y="1233442"/>
            <a:ext cx="10515600" cy="4351338"/>
          </a:xfrm>
        </p:spPr>
        <p:txBody>
          <a:bodyPr>
            <a:noAutofit/>
          </a:bodyPr>
          <a:lstStyle/>
          <a:p>
            <a:r>
              <a:rPr lang="ru-RU" sz="1600" dirty="0"/>
              <a:t>Попытки самоубийства в большинстве случаев можно предугадать и предупредить. До совершения самоубийства подросток может попытаться выразить протест в другой форме: уйти из дома, совершить антисоциальные поступки (воровство, </a:t>
            </a:r>
            <a:r>
              <a:rPr lang="ru-RU" sz="1600" dirty="0" smtClean="0"/>
              <a:t>хулиганство</a:t>
            </a:r>
            <a:r>
              <a:rPr lang="ru-RU" sz="1600" dirty="0"/>
              <a:t>, напиться). Испробовав варианты и потерпев неудачу, человек решается покончить с собой. Большинство покушавшихся на самоубийство говорили об этом окружающим до совершения попытки. Если вовремя обнаружить признаки надвигающейся катастрофы, то ее можно предотвратить. Иногда предвестники самоубийства трудно распознаваемы. Человек строит планы на будущее, а сам поглощен мыслями о самоубийстве. Это одна из самых тяжелых ситуаций для родных и близких под ростка.</a:t>
            </a:r>
          </a:p>
          <a:p>
            <a:r>
              <a:rPr lang="ru-RU" sz="1600" dirty="0"/>
              <a:t>Суицидальное поведение может быть обусловлено и </a:t>
            </a:r>
            <a:r>
              <a:rPr lang="ru-RU" sz="1600" dirty="0" smtClean="0"/>
              <a:t>психическими </a:t>
            </a:r>
            <a:r>
              <a:rPr lang="ru-RU" sz="1600" dirty="0"/>
              <a:t>расстройствами, сопровождающимися галлюцинациями, когда чей-то голос приказывает совершить самоубийство или убеждает человека в совершенном якобы им злодеянии. В этих случаях для подростков характерны периоды длительного </a:t>
            </a:r>
            <a:r>
              <a:rPr lang="ru-RU" sz="1600" dirty="0" smtClean="0"/>
              <a:t>нарушения </a:t>
            </a:r>
            <a:r>
              <a:rPr lang="ru-RU" sz="1600" dirty="0"/>
              <a:t>поведения: депрессия, тревожность, неуравновешенность, беспокойство, навязчивые мысли.</a:t>
            </a:r>
          </a:p>
          <a:p>
            <a:pPr marL="0" indent="0">
              <a:buNone/>
            </a:pPr>
            <a:r>
              <a:rPr lang="ru-RU" sz="1600" dirty="0"/>
              <a:t> </a:t>
            </a:r>
            <a:r>
              <a:rPr lang="ru-RU" sz="1600" dirty="0" smtClean="0"/>
              <a:t>     Профилактика суицидального поведения:</a:t>
            </a:r>
          </a:p>
          <a:p>
            <a:r>
              <a:rPr lang="ru-RU" sz="1600" dirty="0" smtClean="0"/>
              <a:t>Ранняя </a:t>
            </a:r>
            <a:r>
              <a:rPr lang="ru-RU" sz="1600" dirty="0"/>
              <a:t>идентификация и соответствующее лечение расстройств психики — важная часть стратегии профилактики. Основным критерием лечения и профилактики самоубийств является формирование </a:t>
            </a:r>
            <a:r>
              <a:rPr lang="ru-RU" sz="1600" dirty="0" err="1"/>
              <a:t>антисуицидальных</a:t>
            </a:r>
            <a:r>
              <a:rPr lang="ru-RU" sz="1600" dirty="0"/>
              <a:t> факторов личности, которые впоследствии препятствуют развитию суицидального поведения или реализации суицидальных </a:t>
            </a:r>
            <a:r>
              <a:rPr lang="ru-RU" sz="1600" dirty="0" smtClean="0"/>
              <a:t>действий.</a:t>
            </a:r>
            <a:endParaRPr lang="ru-RU" sz="1600" dirty="0"/>
          </a:p>
          <a:p>
            <a:r>
              <a:rPr lang="ru-RU" sz="1600" dirty="0"/>
              <a:t>Следует отметить, что при наличии чувства безнадёжности особенно полезны бывают немедикаментозные методы — </a:t>
            </a:r>
            <a:r>
              <a:rPr lang="ru-RU" sz="1600" dirty="0" err="1" smtClean="0"/>
              <a:t>бихевиористическая</a:t>
            </a:r>
            <a:r>
              <a:rPr lang="ru-RU" sz="1600" dirty="0"/>
              <a:t> и </a:t>
            </a:r>
            <a:r>
              <a:rPr lang="ru-RU" sz="1600" dirty="0" smtClean="0"/>
              <a:t>когнитивная психотерапия.</a:t>
            </a:r>
            <a:endParaRPr lang="ru-RU" sz="1600" dirty="0"/>
          </a:p>
          <a:p>
            <a:r>
              <a:rPr lang="ru-RU" sz="1600" dirty="0"/>
              <a:t>Кроме того, эффективными по-прежнему считаются </a:t>
            </a:r>
            <a:r>
              <a:rPr lang="ru-RU" sz="1600" dirty="0" smtClean="0"/>
              <a:t>телефоны доверия</a:t>
            </a:r>
            <a:r>
              <a:rPr lang="ru-RU" sz="1600" dirty="0"/>
              <a:t> и центры по оказанию </a:t>
            </a:r>
            <a:r>
              <a:rPr lang="ru-RU" sz="1600" dirty="0" smtClean="0"/>
              <a:t>психологической помощи, </a:t>
            </a:r>
            <a:r>
              <a:rPr lang="ru-RU" sz="1600" dirty="0"/>
              <a:t>находящиеся в том числе в учебных заведениях.</a:t>
            </a:r>
          </a:p>
          <a:p>
            <a:pPr marL="0" indent="0" algn="ctr">
              <a:buNone/>
            </a:pPr>
            <a:endParaRPr lang="ru-RU" sz="1600" dirty="0"/>
          </a:p>
        </p:txBody>
      </p:sp>
    </p:spTree>
    <p:extLst>
      <p:ext uri="{BB962C8B-B14F-4D97-AF65-F5344CB8AC3E}">
        <p14:creationId xmlns:p14="http://schemas.microsoft.com/office/powerpoint/2010/main" val="25004005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TotalTime>
  <Words>227</Words>
  <Application>Microsoft Office PowerPoint</Application>
  <PresentationFormat>Произвольный</PresentationFormat>
  <Paragraphs>41</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Тема Office</vt:lpstr>
      <vt:lpstr>              «Суицидальное поведение»</vt:lpstr>
      <vt:lpstr>Понятие суицидального поведения </vt:lpstr>
      <vt:lpstr>Виды и специфика суицидального поведения.</vt:lpstr>
      <vt:lpstr>Причины появления:</vt:lpstr>
      <vt:lpstr>Как бороться:</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Контрольная работа № 1</dc:title>
  <dc:creator>User</dc:creator>
  <cp:lastModifiedBy>МБДОУ № 537</cp:lastModifiedBy>
  <cp:revision>12</cp:revision>
  <dcterms:created xsi:type="dcterms:W3CDTF">2015-09-14T06:24:30Z</dcterms:created>
  <dcterms:modified xsi:type="dcterms:W3CDTF">2019-05-22T08:31:00Z</dcterms:modified>
</cp:coreProperties>
</file>