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6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2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1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46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8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2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9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4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2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270B-6C73-4AF8-8E53-1BBD02234D1B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257-3C23-43CA-8552-4C7B330E4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6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5%D1%81%D1%82%D1%83%D0%BF%D0%BB%D0%B5%D0%BD%D0%B8%D0%B5" TargetMode="External"/><Relationship Id="rId2" Type="http://schemas.openxmlformats.org/officeDocument/2006/relationships/hyperlink" Target="https://ru.wikipedia.org/wiki/%D0%9F%D1%80%D0%B0%D0%B2%D0%BE%D0%BD%D0%B0%D1%80%D1%83%D1%88%D0%B5%D0%BD%D0%B8%D0%B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4"/>
            <a:ext cx="10571205" cy="5302507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 </a:t>
            </a:r>
            <a:r>
              <a:rPr lang="ru-RU" sz="8000" b="1" dirty="0" err="1" smtClean="0"/>
              <a:t>Делинквентное</a:t>
            </a:r>
            <a:r>
              <a:rPr lang="ru-RU" sz="8000" b="1" dirty="0" smtClean="0"/>
              <a:t>   поведение</a:t>
            </a:r>
            <a:endParaRPr lang="ru-RU" sz="8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134763" y="6045157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87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понятие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746" y="1825625"/>
            <a:ext cx="1126936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err="1"/>
              <a:t>Делинквентное</a:t>
            </a:r>
            <a:r>
              <a:rPr lang="ru-RU" sz="3600" b="1" dirty="0"/>
              <a:t> </a:t>
            </a:r>
            <a:r>
              <a:rPr lang="ru-RU" sz="3600" b="1" dirty="0" smtClean="0"/>
              <a:t>поведение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delictum</a:t>
            </a:r>
            <a:r>
              <a:rPr lang="ru-RU" i="1" dirty="0"/>
              <a:t> — </a:t>
            </a:r>
            <a:r>
              <a:rPr lang="ru-RU" i="1" dirty="0" smtClean="0"/>
              <a:t>проступок</a:t>
            </a:r>
            <a:r>
              <a:rPr lang="ru-RU" dirty="0"/>
              <a:t>, </a:t>
            </a:r>
            <a:r>
              <a:rPr lang="ru-RU" dirty="0">
                <a:hlinkClick r:id="rId3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delinquency</a:t>
            </a:r>
            <a:r>
              <a:rPr lang="ru-RU" i="1" dirty="0"/>
              <a:t> — правонарушение, провинность</a:t>
            </a:r>
            <a:r>
              <a:rPr lang="ru-RU" dirty="0"/>
              <a:t>) — антиобщественное противоправное поведение индивида, воплощённое в его проступках (действиях или бездействии), наносящих вред как отдельным </a:t>
            </a:r>
            <a:r>
              <a:rPr lang="ru-RU" u="sng" dirty="0"/>
              <a:t>гражданам</a:t>
            </a:r>
            <a:r>
              <a:rPr lang="ru-RU" dirty="0"/>
              <a:t>, так и </a:t>
            </a:r>
            <a:r>
              <a:rPr lang="ru-RU" u="sng" dirty="0"/>
              <a:t>обществу</a:t>
            </a:r>
            <a:r>
              <a:rPr lang="ru-RU" dirty="0"/>
              <a:t> в целом. </a:t>
            </a:r>
          </a:p>
        </p:txBody>
      </p:sp>
    </p:spTree>
    <p:extLst>
      <p:ext uri="{BB962C8B-B14F-4D97-AF65-F5344CB8AC3E}">
        <p14:creationId xmlns:p14="http://schemas.microsoft.com/office/powerpoint/2010/main" val="252283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5373"/>
            <a:ext cx="10515600" cy="702147"/>
          </a:xfrm>
        </p:spPr>
        <p:txBody>
          <a:bodyPr/>
          <a:lstStyle/>
          <a:p>
            <a:pPr algn="ctr"/>
            <a:r>
              <a:rPr lang="ru-RU" b="1" dirty="0" smtClean="0"/>
              <a:t>Виды и специфика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black">
          <a:xfrm>
            <a:off x="387178" y="957520"/>
            <a:ext cx="11574163" cy="55421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u="sng" dirty="0" smtClean="0"/>
              <a:t>Административные</a:t>
            </a:r>
            <a:r>
              <a:rPr lang="ru-RU" b="1" i="1" u="sng" dirty="0"/>
              <a:t> </a:t>
            </a:r>
            <a:r>
              <a:rPr lang="ru-RU" b="1" i="1" u="sng" dirty="0" smtClean="0">
                <a:hlinkClick r:id="rId2" tooltip="Правонарушение"/>
              </a:rPr>
              <a:t>правонарушения</a:t>
            </a:r>
            <a:r>
              <a:rPr lang="ru-RU" dirty="0" smtClean="0"/>
              <a:t>: сквернословие</a:t>
            </a:r>
            <a:r>
              <a:rPr lang="ru-RU" dirty="0"/>
              <a:t>, нецензурная брань в общественных местах, оскорбительное приставание к гражданам и другие подобные действия, нарушающие общественный порядок и спокойствие </a:t>
            </a:r>
            <a:r>
              <a:rPr lang="ru-RU" dirty="0" smtClean="0"/>
              <a:t>граждан</a:t>
            </a:r>
            <a:br>
              <a:rPr lang="ru-RU" dirty="0" smtClean="0"/>
            </a:br>
            <a:r>
              <a:rPr lang="ru-RU" b="1" i="1" u="sng" dirty="0"/>
              <a:t>Дисциплинарный </a:t>
            </a:r>
            <a:r>
              <a:rPr lang="ru-RU" b="1" i="1" u="sng" dirty="0" smtClean="0"/>
              <a:t>проступок</a:t>
            </a:r>
            <a:r>
              <a:rPr lang="ru-RU" b="1" u="sng" dirty="0" smtClean="0"/>
              <a:t>: </a:t>
            </a:r>
            <a:r>
              <a:rPr lang="ru-RU" dirty="0" smtClean="0"/>
              <a:t>противоправное</a:t>
            </a:r>
            <a:r>
              <a:rPr lang="ru-RU" dirty="0"/>
              <a:t>, виновное неисполнение или ненадлежащее исполнение работником своих трудовых обязанностей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i="1" u="sng" dirty="0" smtClean="0"/>
              <a:t>П</a:t>
            </a:r>
            <a:r>
              <a:rPr lang="ru-RU" b="1" i="1" u="sng" dirty="0" smtClean="0">
                <a:hlinkClick r:id="rId3" tooltip="Преступление"/>
              </a:rPr>
              <a:t>реступление</a:t>
            </a:r>
            <a:r>
              <a:rPr lang="ru-RU" b="1" u="sng" dirty="0" smtClean="0"/>
              <a:t>: </a:t>
            </a:r>
            <a:r>
              <a:rPr lang="ru-RU" dirty="0" smtClean="0"/>
              <a:t>общественно </a:t>
            </a:r>
            <a:r>
              <a:rPr lang="ru-RU" dirty="0"/>
              <a:t>опасные деяния, которые предусмотрены уголовным </a:t>
            </a:r>
            <a:r>
              <a:rPr lang="ru-RU" dirty="0" smtClean="0"/>
              <a:t>законом</a:t>
            </a:r>
            <a:br>
              <a:rPr lang="ru-RU" dirty="0" smtClean="0"/>
            </a:br>
            <a:r>
              <a:rPr lang="ru-RU" sz="2600" b="1" dirty="0" smtClean="0"/>
              <a:t>специфика Д.П. </a:t>
            </a:r>
            <a:br>
              <a:rPr lang="ru-RU" sz="2600" b="1" dirty="0" smtClean="0"/>
            </a:br>
            <a:r>
              <a:rPr lang="ru-RU" sz="2400" dirty="0" smtClean="0"/>
              <a:t>1. </a:t>
            </a:r>
            <a:r>
              <a:rPr lang="ru-RU" sz="2400" dirty="0" err="1" smtClean="0"/>
              <a:t>Делинквентное</a:t>
            </a:r>
            <a:r>
              <a:rPr lang="ru-RU" sz="2400" dirty="0" smtClean="0"/>
              <a:t> </a:t>
            </a:r>
            <a:r>
              <a:rPr lang="ru-RU" sz="2400" dirty="0"/>
              <a:t>поведение регулируется преимущественно правовыми нормами - законами, нормативными </a:t>
            </a:r>
            <a:r>
              <a:rPr lang="ru-RU" sz="2400" dirty="0" smtClean="0"/>
              <a:t>актами</a:t>
            </a:r>
            <a:r>
              <a:rPr lang="ru-RU" sz="2400" dirty="0"/>
              <a:t>, дисциплинарными правилами.</a:t>
            </a:r>
          </a:p>
          <a:p>
            <a:pPr marL="0" indent="0">
              <a:buNone/>
            </a:pPr>
            <a:r>
              <a:rPr lang="ru-RU" sz="2400" dirty="0" smtClean="0"/>
              <a:t>2. Противоправное </a:t>
            </a:r>
            <a:r>
              <a:rPr lang="ru-RU" sz="2400" dirty="0"/>
              <a:t>поведение признается одной из наиболее опасных форм девиаций, поскольку угрожает самим основам социального устройства - общественному порядку.</a:t>
            </a:r>
          </a:p>
          <a:p>
            <a:pPr marL="0" indent="0">
              <a:buNone/>
            </a:pPr>
            <a:r>
              <a:rPr lang="ru-RU" sz="2400" dirty="0" smtClean="0"/>
              <a:t>3. Такое </a:t>
            </a:r>
            <a:r>
              <a:rPr lang="ru-RU" sz="2400" dirty="0"/>
              <a:t>поведение личности активно осуждался и наказывается в любом обществе. Основной функцией любого государства является создание законов и осуществление контроля за их исполнением, поэтому в отличие от иных видов девиаций, </a:t>
            </a:r>
            <a:r>
              <a:rPr lang="ru-RU" sz="2400" dirty="0" err="1"/>
              <a:t>делинквентное</a:t>
            </a:r>
            <a:r>
              <a:rPr lang="ru-RU" sz="2400" dirty="0"/>
              <a:t> поведение регулируется специальными социальными институтами: судами, следственными органами, местами лишения свободы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739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361"/>
          </a:xfrm>
        </p:spPr>
        <p:txBody>
          <a:bodyPr/>
          <a:lstStyle/>
          <a:p>
            <a:pPr algn="ctr"/>
            <a:r>
              <a:rPr lang="ru-RU" b="1" dirty="0" smtClean="0"/>
              <a:t>Причины появления: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43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Противоправное поведение по своей сути означает наличие конфликта между личностью и обществом - между индивидуальными стремлениями и общественными интересами. 2. Социальные </a:t>
            </a:r>
            <a:r>
              <a:rPr lang="ru-RU" dirty="0"/>
              <a:t>условия играют определенную роль в происхождении противоправного поведения. </a:t>
            </a:r>
            <a:r>
              <a:rPr lang="ru-RU" dirty="0" smtClean="0"/>
              <a:t>Это</a:t>
            </a:r>
            <a:r>
              <a:rPr lang="ru-RU" dirty="0"/>
              <a:t>, например, слабость власти и </a:t>
            </a:r>
            <a:r>
              <a:rPr lang="ru-RU" dirty="0" smtClean="0"/>
              <a:t>низкий </a:t>
            </a:r>
            <a:r>
              <a:rPr lang="ru-RU" dirty="0"/>
              <a:t>уровень жизни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3. Процесс социализации. Отношения в семье. Родительский пример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/>
              <a:t>А</a:t>
            </a:r>
            <a:r>
              <a:rPr lang="ru-RU" dirty="0" err="1" smtClean="0"/>
              <a:t>ссоциальное</a:t>
            </a:r>
            <a:r>
              <a:rPr lang="ru-RU" dirty="0" smtClean="0"/>
              <a:t> </a:t>
            </a:r>
            <a:r>
              <a:rPr lang="ru-RU" dirty="0"/>
              <a:t>и антисоциальное </a:t>
            </a:r>
            <a:r>
              <a:rPr lang="ru-RU" dirty="0" smtClean="0"/>
              <a:t>окружение</a:t>
            </a:r>
            <a:br>
              <a:rPr lang="ru-RU" dirty="0" smtClean="0"/>
            </a:br>
            <a:r>
              <a:rPr lang="ru-RU" dirty="0" smtClean="0"/>
              <a:t>5. Растущее и сформировавшееся социальное неравенство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13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бороться?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4922"/>
            <a:ext cx="10515600" cy="49705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Работа с причинами:</a:t>
            </a:r>
            <a:br>
              <a:rPr lang="ru-RU" dirty="0" smtClean="0"/>
            </a:br>
            <a:r>
              <a:rPr lang="ru-RU" dirty="0" smtClean="0"/>
              <a:t>причина 1 – психолого-педагогическая поддержка</a:t>
            </a:r>
            <a:br>
              <a:rPr lang="ru-RU" dirty="0" smtClean="0"/>
            </a:br>
            <a:r>
              <a:rPr lang="ru-RU" dirty="0" smtClean="0"/>
              <a:t>причина 2 – государственные программы поддержки(фин. и юр.)</a:t>
            </a:r>
            <a:br>
              <a:rPr lang="ru-RU" dirty="0" smtClean="0"/>
            </a:br>
            <a:r>
              <a:rPr lang="ru-RU" dirty="0" smtClean="0"/>
              <a:t>причина 3 – поддержка института семьи. Как юридическая так и психолого-педагогическая(например «Школа Семьи» или «Родителей»)</a:t>
            </a:r>
            <a:br>
              <a:rPr lang="ru-RU" dirty="0" smtClean="0"/>
            </a:br>
            <a:r>
              <a:rPr lang="ru-RU" dirty="0" smtClean="0"/>
              <a:t>причина 4 – формирование социально-</a:t>
            </a:r>
            <a:r>
              <a:rPr lang="ru-RU" dirty="0" err="1" smtClean="0"/>
              <a:t>приемлимого</a:t>
            </a:r>
            <a:r>
              <a:rPr lang="ru-RU" dirty="0" smtClean="0"/>
              <a:t> окружения</a:t>
            </a:r>
            <a:br>
              <a:rPr lang="ru-RU" dirty="0" smtClean="0"/>
            </a:br>
            <a:r>
              <a:rPr lang="ru-RU" dirty="0" smtClean="0"/>
              <a:t>(например развитие </a:t>
            </a:r>
            <a:r>
              <a:rPr lang="ru-RU" dirty="0" err="1" smtClean="0"/>
              <a:t>доп.образовательных</a:t>
            </a:r>
            <a:r>
              <a:rPr lang="ru-RU" dirty="0" smtClean="0"/>
              <a:t> услуг, </a:t>
            </a:r>
            <a:r>
              <a:rPr lang="ru-RU" dirty="0" err="1" smtClean="0"/>
              <a:t>орг.досуга</a:t>
            </a:r>
            <a:r>
              <a:rPr lang="ru-RU" dirty="0" smtClean="0"/>
              <a:t> молодежи и взрослых)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ну и конечно </a:t>
            </a:r>
            <a:r>
              <a:rPr lang="ru-RU" smtClean="0"/>
              <a:t>личный пример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818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65</Words>
  <Application>Microsoft Office PowerPoint</Application>
  <PresentationFormat>Произвольный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Делинквентное   поведение</vt:lpstr>
      <vt:lpstr>понятие</vt:lpstr>
      <vt:lpstr>Виды и специфика</vt:lpstr>
      <vt:lpstr>Причины появления:</vt:lpstr>
      <vt:lpstr>Как бороться?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  №1</dc:title>
  <dc:creator>User</dc:creator>
  <cp:lastModifiedBy>МБДОУ № 537</cp:lastModifiedBy>
  <cp:revision>12</cp:revision>
  <dcterms:created xsi:type="dcterms:W3CDTF">2015-09-14T06:31:56Z</dcterms:created>
  <dcterms:modified xsi:type="dcterms:W3CDTF">2019-05-22T08:29:49Z</dcterms:modified>
</cp:coreProperties>
</file>