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3B70-81E2-4F36-8CD8-264BE9EFD309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6B6-86F1-470E-93CE-67523BD13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340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3B70-81E2-4F36-8CD8-264BE9EFD309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6B6-86F1-470E-93CE-67523BD13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070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3B70-81E2-4F36-8CD8-264BE9EFD309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6B6-86F1-470E-93CE-67523BD1361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20016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3B70-81E2-4F36-8CD8-264BE9EFD309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6B6-86F1-470E-93CE-67523BD13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95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3B70-81E2-4F36-8CD8-264BE9EFD309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6B6-86F1-470E-93CE-67523BD1361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8618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3B70-81E2-4F36-8CD8-264BE9EFD309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6B6-86F1-470E-93CE-67523BD13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743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3B70-81E2-4F36-8CD8-264BE9EFD309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6B6-86F1-470E-93CE-67523BD13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590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3B70-81E2-4F36-8CD8-264BE9EFD309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6B6-86F1-470E-93CE-67523BD13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257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3B70-81E2-4F36-8CD8-264BE9EFD309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6B6-86F1-470E-93CE-67523BD13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996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3B70-81E2-4F36-8CD8-264BE9EFD309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6B6-86F1-470E-93CE-67523BD13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034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3B70-81E2-4F36-8CD8-264BE9EFD309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6B6-86F1-470E-93CE-67523BD13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207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3B70-81E2-4F36-8CD8-264BE9EFD309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6B6-86F1-470E-93CE-67523BD13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21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3B70-81E2-4F36-8CD8-264BE9EFD309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6B6-86F1-470E-93CE-67523BD13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514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3B70-81E2-4F36-8CD8-264BE9EFD309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6B6-86F1-470E-93CE-67523BD13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258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3B70-81E2-4F36-8CD8-264BE9EFD309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6B6-86F1-470E-93CE-67523BD13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54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3B70-81E2-4F36-8CD8-264BE9EFD309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6B6-86F1-470E-93CE-67523BD13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384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33B70-81E2-4F36-8CD8-264BE9EFD309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54516B6-86F1-470E-93CE-67523BD13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416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532709"/>
            <a:ext cx="8596668" cy="3962399"/>
          </a:xfrm>
        </p:spPr>
        <p:txBody>
          <a:bodyPr/>
          <a:lstStyle/>
          <a:p>
            <a:r>
              <a:rPr lang="ru-RU" i="1" dirty="0"/>
              <a:t/>
            </a:r>
            <a:br>
              <a:rPr lang="ru-RU" i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6340" y="844732"/>
            <a:ext cx="8596668" cy="50224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7200" i="1" dirty="0" smtClean="0"/>
          </a:p>
          <a:p>
            <a:pPr marL="0" indent="0" algn="ctr">
              <a:buNone/>
            </a:pPr>
            <a:r>
              <a:rPr lang="ru-RU" sz="7200" b="1" dirty="0" smtClean="0"/>
              <a:t>Патологическое </a:t>
            </a:r>
            <a:r>
              <a:rPr lang="ru-RU" sz="7200" b="1" dirty="0"/>
              <a:t>поведение</a:t>
            </a:r>
          </a:p>
        </p:txBody>
      </p:sp>
    </p:spTree>
    <p:extLst>
      <p:ext uri="{BB962C8B-B14F-4D97-AF65-F5344CB8AC3E}">
        <p14:creationId xmlns:p14="http://schemas.microsoft.com/office/powerpoint/2010/main" val="105022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40823"/>
          </a:xfrm>
        </p:spPr>
        <p:txBody>
          <a:bodyPr>
            <a:normAutofit fontScale="90000"/>
          </a:bodyPr>
          <a:lstStyle/>
          <a:p>
            <a:r>
              <a:rPr lang="ru-RU" sz="5300" i="1" dirty="0"/>
              <a:t>Патологическое поведение- </a:t>
            </a:r>
            <a:r>
              <a:rPr lang="ru-RU" i="1" dirty="0"/>
              <a:t/>
            </a:r>
            <a:br>
              <a:rPr lang="ru-RU" i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32710"/>
            <a:ext cx="8596668" cy="43455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 smtClean="0"/>
              <a:t>это отклонение </a:t>
            </a:r>
            <a:r>
              <a:rPr lang="ru-RU" sz="3600" dirty="0"/>
              <a:t>от медицинских норм, </a:t>
            </a:r>
            <a:r>
              <a:rPr lang="ru-RU" sz="3600" dirty="0" smtClean="0"/>
              <a:t>снижение продуктивности </a:t>
            </a:r>
            <a:r>
              <a:rPr lang="ru-RU" sz="3600" dirty="0"/>
              <a:t>и </a:t>
            </a:r>
            <a:r>
              <a:rPr lang="ru-RU" sz="3600" dirty="0" smtClean="0"/>
              <a:t>работоспособности </a:t>
            </a:r>
            <a:r>
              <a:rPr lang="ru-RU" sz="3600" dirty="0"/>
              <a:t>личности, в ряде случаев неадекватно ситуации, некритично и </a:t>
            </a:r>
            <a:r>
              <a:rPr lang="ru-RU" sz="3600" dirty="0" smtClean="0"/>
              <a:t>сопровождается социальной </a:t>
            </a:r>
            <a:r>
              <a:rPr lang="ru-RU" sz="3600" dirty="0" err="1"/>
              <a:t>дезадаптацией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9870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8936" y="182880"/>
            <a:ext cx="8403145" cy="89698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Критерии </a:t>
            </a:r>
            <a:r>
              <a:rPr lang="ru-RU" dirty="0"/>
              <a:t>патологических </a:t>
            </a:r>
            <a:r>
              <a:rPr lang="ru-RU" dirty="0" smtClean="0"/>
              <a:t>форм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9916" y="992777"/>
            <a:ext cx="8596668" cy="5451566"/>
          </a:xfrm>
        </p:spPr>
        <p:txBody>
          <a:bodyPr>
            <a:normAutofit/>
          </a:bodyPr>
          <a:lstStyle/>
          <a:p>
            <a:r>
              <a:rPr lang="ru-RU" sz="2000" dirty="0" smtClean="0"/>
              <a:t>1</a:t>
            </a:r>
            <a:r>
              <a:rPr lang="ru-RU" sz="2000" dirty="0"/>
              <a:t>) </a:t>
            </a:r>
            <a:r>
              <a:rPr lang="ru-RU" sz="2000" dirty="0" smtClean="0"/>
              <a:t>наличие </a:t>
            </a:r>
            <a:r>
              <a:rPr lang="ru-RU" sz="2000" dirty="0"/>
              <a:t>повышенной </a:t>
            </a:r>
            <a:r>
              <a:rPr lang="ru-RU" sz="2000" dirty="0" smtClean="0"/>
              <a:t>возбудимости</a:t>
            </a:r>
            <a:r>
              <a:rPr lang="ru-RU" sz="2000" dirty="0"/>
              <a:t>, эмоционально-волевой неустойчивости, </a:t>
            </a:r>
            <a:r>
              <a:rPr lang="ru-RU" sz="2000" dirty="0" err="1" smtClean="0"/>
              <a:t>истероидных</a:t>
            </a:r>
            <a:r>
              <a:rPr lang="ru-RU" sz="2000" dirty="0"/>
              <a:t> </a:t>
            </a:r>
            <a:r>
              <a:rPr lang="ru-RU" sz="2000" smtClean="0"/>
              <a:t>черт характера;</a:t>
            </a:r>
            <a:endParaRPr lang="ru-RU" sz="2000" dirty="0"/>
          </a:p>
          <a:p>
            <a:r>
              <a:rPr lang="ru-RU" sz="2000" dirty="0"/>
              <a:t>2) проявление </a:t>
            </a:r>
            <a:r>
              <a:rPr lang="ru-RU" sz="2000" dirty="0" err="1"/>
              <a:t>девиантного</a:t>
            </a:r>
            <a:r>
              <a:rPr lang="ru-RU" sz="2000" dirty="0"/>
              <a:t> поведения за пределами основных </a:t>
            </a:r>
            <a:r>
              <a:rPr lang="ru-RU" sz="2000" dirty="0" smtClean="0"/>
              <a:t>для подростка </a:t>
            </a:r>
            <a:r>
              <a:rPr lang="ru-RU" sz="2000" dirty="0" err="1"/>
              <a:t>микросоциальных</a:t>
            </a:r>
            <a:r>
              <a:rPr lang="ru-RU" sz="2000" dirty="0"/>
              <a:t> групп: семьи, </a:t>
            </a:r>
            <a:r>
              <a:rPr lang="ru-RU" sz="2000" dirty="0" smtClean="0"/>
              <a:t>коллектива или группы </a:t>
            </a:r>
            <a:r>
              <a:rPr lang="ru-RU" sz="2000" dirty="0"/>
              <a:t>подростков;</a:t>
            </a:r>
          </a:p>
          <a:p>
            <a:r>
              <a:rPr lang="ru-RU" sz="2000" dirty="0"/>
              <a:t>3) </a:t>
            </a:r>
            <a:r>
              <a:rPr lang="ru-RU" sz="2000" dirty="0" smtClean="0"/>
              <a:t>полиморфизм- сочетание </a:t>
            </a:r>
            <a:r>
              <a:rPr lang="ru-RU" sz="2000" dirty="0"/>
              <a:t>у одного и того же подростка </a:t>
            </a:r>
            <a:r>
              <a:rPr lang="ru-RU" sz="2000" dirty="0" err="1"/>
              <a:t>девиантных</a:t>
            </a:r>
            <a:r>
              <a:rPr lang="ru-RU" sz="2000" dirty="0"/>
              <a:t> поступков разного </a:t>
            </a:r>
            <a:r>
              <a:rPr lang="ru-RU" sz="2000" dirty="0" smtClean="0"/>
              <a:t>характера (</a:t>
            </a:r>
            <a:r>
              <a:rPr lang="ru-RU" sz="2000" dirty="0" err="1" smtClean="0"/>
              <a:t>антидисциплинарных</a:t>
            </a:r>
            <a:r>
              <a:rPr lang="ru-RU" sz="2000" dirty="0"/>
              <a:t>, антисоциальных, </a:t>
            </a:r>
            <a:r>
              <a:rPr lang="ru-RU" sz="2000" dirty="0" err="1"/>
              <a:t>делинквентных</a:t>
            </a:r>
            <a:r>
              <a:rPr lang="ru-RU" sz="2000" dirty="0"/>
              <a:t>, </a:t>
            </a:r>
            <a:r>
              <a:rPr lang="ru-RU" sz="2000" dirty="0" err="1" smtClean="0"/>
              <a:t>аутоагрессивных</a:t>
            </a:r>
            <a:r>
              <a:rPr lang="ru-RU" sz="2000" dirty="0" smtClean="0"/>
              <a:t>);</a:t>
            </a:r>
            <a:endParaRPr lang="ru-RU" sz="2000" dirty="0"/>
          </a:p>
          <a:p>
            <a:r>
              <a:rPr lang="ru-RU" sz="2000" dirty="0"/>
              <a:t>4) сочетание нарушений поведения с расстройствами невротического уровня - аффективными, </a:t>
            </a:r>
            <a:r>
              <a:rPr lang="ru-RU" sz="2000" dirty="0" err="1"/>
              <a:t>сомато</a:t>
            </a:r>
            <a:r>
              <a:rPr lang="ru-RU" sz="2000" dirty="0"/>
              <a:t>-вегетативными, двигательными;</a:t>
            </a:r>
          </a:p>
          <a:p>
            <a:r>
              <a:rPr lang="ru-RU" sz="2000" dirty="0"/>
              <a:t>5) динамика </a:t>
            </a:r>
            <a:r>
              <a:rPr lang="ru-RU" sz="2000" dirty="0" err="1"/>
              <a:t>девиантного</a:t>
            </a:r>
            <a:r>
              <a:rPr lang="ru-RU" sz="2000" dirty="0"/>
              <a:t> поведения в направлении фиксации стереотипов нарушенного поведения, перехода их в аномалии характера и патологию влечений с тенденцией к патологической трансформации личности</a:t>
            </a:r>
            <a:r>
              <a:rPr lang="ru-RU" sz="2000" dirty="0" smtClean="0"/>
              <a:t>.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3022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26423"/>
            <a:ext cx="8596668" cy="792480"/>
          </a:xfrm>
        </p:spPr>
        <p:txBody>
          <a:bodyPr/>
          <a:lstStyle/>
          <a:p>
            <a:r>
              <a:rPr lang="ru-RU" dirty="0" smtClean="0"/>
              <a:t>Причины патологического поведения: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36617"/>
            <a:ext cx="8596668" cy="4804745"/>
          </a:xfrm>
        </p:spPr>
        <p:txBody>
          <a:bodyPr/>
          <a:lstStyle/>
          <a:p>
            <a:pPr lvl="0"/>
            <a:r>
              <a:rPr lang="ru-RU" sz="2000" b="1" dirty="0"/>
              <a:t>генетические</a:t>
            </a:r>
            <a:r>
              <a:rPr lang="ru-RU" sz="2000" dirty="0"/>
              <a:t>, которые передаются по наследству. Это могут быть нарушения умственного развития, дефекты слуха и зрения, телесные пороки, повреждения нервной системы; </a:t>
            </a:r>
          </a:p>
          <a:p>
            <a:pPr lvl="0"/>
            <a:r>
              <a:rPr lang="ru-RU" sz="2000" b="1" dirty="0"/>
              <a:t>психофизиологические</a:t>
            </a:r>
            <a:r>
              <a:rPr lang="ru-RU" sz="2000" dirty="0"/>
              <a:t>, связанные с влиянием на организм человека психофизиологических нагрузок, конфликтных ситуаций, химического состава окружающей среды, новых видов энергии, приводящих к различным соматическим, аллергическим, токсическим заболеваниям;</a:t>
            </a:r>
          </a:p>
          <a:p>
            <a:pPr lvl="0"/>
            <a:r>
              <a:rPr lang="ru-RU" sz="2000" b="1" dirty="0"/>
              <a:t>физиологические</a:t>
            </a:r>
            <a:r>
              <a:rPr lang="ru-RU" sz="2000" dirty="0"/>
              <a:t>, включающие в себя дефекты речи, внешнюю непривлекательность, недостатки конституционно-соматического склада человека, которые в большинстве случаев вызывают негативное отношение со стороны окружающих, что приводит к искажению системы межличностных отношений ребенка в среде сверстников, коллективе.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072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236617"/>
          </a:xfrm>
        </p:spPr>
        <p:txBody>
          <a:bodyPr/>
          <a:lstStyle/>
          <a:p>
            <a:pPr algn="ctr"/>
            <a:r>
              <a:rPr lang="ru-RU" dirty="0" smtClean="0"/>
              <a:t>Профилактика</a:t>
            </a:r>
            <a:br>
              <a:rPr lang="ru-RU" dirty="0" smtClean="0"/>
            </a:br>
            <a:r>
              <a:rPr lang="ru-RU" dirty="0" smtClean="0"/>
              <a:t> патологического поведения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36617"/>
            <a:ext cx="8596668" cy="5512526"/>
          </a:xfrm>
        </p:spPr>
        <p:txBody>
          <a:bodyPr>
            <a:normAutofit fontScale="77500" lnSpcReduction="20000"/>
          </a:bodyPr>
          <a:lstStyle/>
          <a:p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Медико-биологический подход</a:t>
            </a:r>
            <a:endParaRPr lang="ru-RU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2800" dirty="0" smtClean="0"/>
              <a:t>Сущность </a:t>
            </a:r>
            <a:r>
              <a:rPr lang="ru-RU" sz="2800" dirty="0"/>
              <a:t>состоит в предупреждении возможных отклонений от социальных норм целенаправленными мерами лечебно-профилактического характера по отношению к лицам, страдающим различными психическими аномалиями, то есть патологией на биологическом уровне</a:t>
            </a:r>
            <a:r>
              <a:rPr lang="ru-RU" sz="2800" dirty="0" smtClean="0"/>
              <a:t>.</a:t>
            </a:r>
            <a:r>
              <a:rPr lang="ru-RU" sz="2800" dirty="0"/>
              <a:t> 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	</a:t>
            </a:r>
            <a:r>
              <a:rPr lang="ru-RU" sz="2800" dirty="0"/>
              <a:t>В</a:t>
            </a:r>
            <a:r>
              <a:rPr lang="ru-RU" sz="2800" dirty="0" smtClean="0"/>
              <a:t>ажно </a:t>
            </a:r>
            <a:r>
              <a:rPr lang="ru-RU" sz="2800" dirty="0"/>
              <a:t>вовремя распознать </a:t>
            </a:r>
            <a:r>
              <a:rPr lang="ru-RU" sz="2800" dirty="0" smtClean="0"/>
              <a:t>различные </a:t>
            </a:r>
            <a:r>
              <a:rPr lang="ru-RU" sz="2800" dirty="0"/>
              <a:t>патологические нарушения психики, которые могут привести к совершению необдуманных поступков. Он должен быть обследован психиатром с соответствующим медицинским лечением, дополненным воспитательным воздействием со стороны социального педагога</a:t>
            </a:r>
            <a:r>
              <a:rPr lang="ru-RU" sz="2800" dirty="0" smtClean="0"/>
              <a:t>.</a:t>
            </a:r>
            <a:r>
              <a:rPr lang="ru-RU" sz="2800" dirty="0"/>
              <a:t> </a:t>
            </a:r>
            <a:endParaRPr lang="ru-RU" sz="2800" dirty="0" smtClean="0"/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/>
              <a:t>	</a:t>
            </a:r>
            <a:r>
              <a:rPr lang="ru-RU" sz="2800" dirty="0" smtClean="0"/>
              <a:t>Мудрая </a:t>
            </a:r>
            <a:r>
              <a:rPr lang="ru-RU" sz="2800" dirty="0"/>
              <a:t>китайская пословица гласит: «Бывает только неправильный путь, но не бывает безвыходного положения». В воспитании нет безвыходных положений, нет и неисправимых людей, которых можно считать «окончательно испорченными». </a:t>
            </a:r>
          </a:p>
          <a:p>
            <a:pPr marL="0" indent="0">
              <a:buNone/>
            </a:pP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1747562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125</TotalTime>
  <Words>238</Words>
  <Application>Microsoft Office PowerPoint</Application>
  <PresentationFormat>Произвольный</PresentationFormat>
  <Paragraphs>21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Грань</vt:lpstr>
      <vt:lpstr> </vt:lpstr>
      <vt:lpstr>Патологическое поведение-  </vt:lpstr>
      <vt:lpstr> Критерии патологических форм </vt:lpstr>
      <vt:lpstr>Причины патологического поведения:</vt:lpstr>
      <vt:lpstr>Профилактика  патологического поведения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Контрольная работа №1</dc:title>
  <dc:creator>Ученик</dc:creator>
  <cp:lastModifiedBy>МБДОУ № 537</cp:lastModifiedBy>
  <cp:revision>27</cp:revision>
  <dcterms:created xsi:type="dcterms:W3CDTF">2015-09-14T06:29:15Z</dcterms:created>
  <dcterms:modified xsi:type="dcterms:W3CDTF">2019-05-22T08:30:29Z</dcterms:modified>
</cp:coreProperties>
</file>