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75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474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3231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57462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726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61834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227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89138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9789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995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7461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02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777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22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43511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418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8666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8E1A50-157B-4998-A79F-C1D383462058}" type="datetimeFigureOut">
              <a:rPr lang="ru-RU" smtClean="0"/>
              <a:pPr/>
              <a:t>22.05.2019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0D0F86A-B868-4541-A219-4771AB6579B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5265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Маргинальное поведение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696604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Маргинальное поведение</a:t>
            </a:r>
          </a:p>
          <a:p>
            <a:r>
              <a:rPr lang="ru-RU" dirty="0"/>
              <a:t>тип правомерного поведения, основывающегося на мотивах страха ответственности, личных эгоистических расчетов, боязни осуждения со стороны окружающих, государства, общества. Маргинальное поведение находится на грани антиобщественного, ведущего к правонарушению, однако не становится таковым в силу того, что в психическом механизме его поведенческих побуждений "срабатывают" такие движущие силы, как угроза возможного наказания, боязнь осуждения и иные мотивы торможения, удерживающие лицо от правонарушения.</a:t>
            </a:r>
          </a:p>
        </p:txBody>
      </p:sp>
    </p:spTree>
    <p:extLst>
      <p:ext uri="{BB962C8B-B14F-4D97-AF65-F5344CB8AC3E}">
        <p14:creationId xmlns:p14="http://schemas.microsoft.com/office/powerpoint/2010/main" val="1356222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В ряду специфических свойств маргинального человека обычно указывают следующие качества:</a:t>
            </a:r>
          </a:p>
          <a:p>
            <a:r>
              <a:rPr lang="ru-RU" dirty="0"/>
              <a:t>* обостренные рефлексия и самосознание;</a:t>
            </a:r>
          </a:p>
          <a:p>
            <a:r>
              <a:rPr lang="ru-RU" dirty="0"/>
              <a:t>* критическое, скептическое, иногда циническое отношение к миру;</a:t>
            </a:r>
          </a:p>
          <a:p>
            <a:r>
              <a:rPr lang="ru-RU" dirty="0"/>
              <a:t>релятивизм и </a:t>
            </a:r>
            <a:r>
              <a:rPr lang="ru-RU" dirty="0" err="1"/>
              <a:t>безоценночность</a:t>
            </a:r>
            <a:r>
              <a:rPr lang="ru-RU" dirty="0"/>
              <a:t> мировоззрения;</a:t>
            </a:r>
          </a:p>
          <a:p>
            <a:r>
              <a:rPr lang="ru-RU" dirty="0"/>
              <a:t>* отстраненность, психологическая отчужденность;</a:t>
            </a:r>
          </a:p>
          <a:p>
            <a:r>
              <a:rPr lang="ru-RU" dirty="0"/>
              <a:t>* замкнутость, одиночество, внутренняя противоречивость </a:t>
            </a:r>
            <a:r>
              <a:rPr lang="ru-RU" dirty="0" err="1"/>
              <a:t>Маргинализации</a:t>
            </a:r>
            <a:r>
              <a:rPr lang="ru-RU" dirty="0"/>
              <a:t> молодежи способствует не только ущербная система социализации, блокирование каналов самореализации, но и отсутствие в ее сознании социокультурных механизмов этой самореализации, что приводит к уродливым формам самовыражения, к различным видам </a:t>
            </a:r>
            <a:r>
              <a:rPr lang="ru-RU" dirty="0" err="1"/>
              <a:t>дивиантного</a:t>
            </a:r>
            <a:r>
              <a:rPr lang="ru-RU" dirty="0"/>
              <a:t> поведения, (наркотики, вандализм, национализм и др.) и дезориентации.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570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появления маргинального поведения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dirty="0"/>
              <a:t>Существуют общие </a:t>
            </a:r>
            <a:r>
              <a:rPr lang="ru-RU" dirty="0" smtClean="0"/>
              <a:t>причины:</a:t>
            </a:r>
            <a:endParaRPr lang="ru-RU" dirty="0"/>
          </a:p>
          <a:p>
            <a:r>
              <a:rPr lang="ru-RU" sz="4500" dirty="0"/>
              <a:t>1. Социальное неравенство. Это находит выражение в низком, подчас нищенском уровне жизни большей части населения, в первую очередь молодежи; в расслоении общества на богатых и бедных; безработица, инфляция и т.д.</a:t>
            </a:r>
          </a:p>
          <a:p>
            <a:r>
              <a:rPr lang="ru-RU" sz="4500" dirty="0"/>
              <a:t>2. Морально-этический фактор </a:t>
            </a:r>
            <a:r>
              <a:rPr lang="ru-RU" sz="4500" dirty="0" err="1"/>
              <a:t>девиантного</a:t>
            </a:r>
            <a:r>
              <a:rPr lang="ru-RU" sz="4500" dirty="0"/>
              <a:t> поведения выражается в низком морально-нравственном уровне общества, </a:t>
            </a:r>
            <a:r>
              <a:rPr lang="ru-RU" sz="4500" dirty="0" err="1"/>
              <a:t>бездуховности</a:t>
            </a:r>
            <a:r>
              <a:rPr lang="ru-RU" sz="4500" dirty="0"/>
              <a:t>, психологии вещизма и отчуждении личности. Жизнь общества с рыночной экономикой напоминает базар, на котором все продается и все покупается, торговля рабочей силой и телом является рядовым событием. Деградация и падение нравов находят свое выражение в массовой алкоголизации, бродяжничестве, распространении наркомании, «продажной любви», взрыве насилия и правонарушениях.</a:t>
            </a:r>
          </a:p>
          <a:p>
            <a:r>
              <a:rPr lang="ru-RU" sz="4500" dirty="0"/>
              <a:t>3. Окружающая среда, которая нейтрально-благосклонно относится к </a:t>
            </a:r>
            <a:r>
              <a:rPr lang="ru-RU" sz="4500" dirty="0" err="1"/>
              <a:t>девиантному</a:t>
            </a:r>
            <a:r>
              <a:rPr lang="ru-RU" sz="4500" dirty="0"/>
              <a:t> поведению. Молодые </a:t>
            </a:r>
            <a:r>
              <a:rPr lang="ru-RU" sz="4500" dirty="0" err="1"/>
              <a:t>девианты</a:t>
            </a:r>
            <a:r>
              <a:rPr lang="ru-RU" sz="4500" dirty="0"/>
              <a:t> в большинстве своем выходцы из неблагополучных семей.</a:t>
            </a:r>
          </a:p>
          <a:p>
            <a:r>
              <a:rPr lang="ru-RU" sz="4500" dirty="0"/>
              <a:t>Неблагоприятные условия жизни и воспитания в семье, проблемы овладения знаниями и связанные с этим неудачи в учебе, неумение строить взаимоотношения с окружающими и возникающие на этой основе конфликты, различные психофизические отклонения в состоянии здоровья, как правило, ведут к кризису духа, потере смысла существования. Если говорить в более широком смысле, то трансформационные процессы в современной России повлекли смешение психологических, политических, экономических, религиозных мотивировок </a:t>
            </a:r>
            <a:r>
              <a:rPr lang="ru-RU" sz="4500" dirty="0" err="1"/>
              <a:t>маргинализации</a:t>
            </a:r>
            <a:r>
              <a:rPr lang="ru-RU" sz="4500" dirty="0"/>
              <a:t>, что позволяет говорить о зыбкости, подвижности социальных статусов и характеризовать всю социальную систему как динамическую и качественно новую. Дифференциация общества, корреляция многих групп создает сложную структуру общества, рост и </a:t>
            </a:r>
            <a:r>
              <a:rPr lang="ru-RU" sz="4500" dirty="0" err="1"/>
              <a:t>поливекторность</a:t>
            </a:r>
            <a:r>
              <a:rPr lang="ru-RU" sz="4500" dirty="0"/>
              <a:t> социальной траектории для представителей маргинальных групп. В результате </a:t>
            </a:r>
            <a:r>
              <a:rPr lang="ru-RU" sz="4500" dirty="0" err="1"/>
              <a:t>маргинализации</a:t>
            </a:r>
            <a:r>
              <a:rPr lang="ru-RU" sz="4500" dirty="0"/>
              <a:t> в обществе растет напряженность, анемия, экстремизм. Общая черта этих процессов - окружение травмирует личность, которая пытается адаптироваться в меняющемся обществе, но эти попытки являются в различной степени, патологическими и наиболее уязвимой становится молодежь, которая итак находится в поиске себя, а сталкивается с той же неопределенностью и в окружении</a:t>
            </a:r>
          </a:p>
          <a:p>
            <a:endParaRPr lang="ru-RU" sz="4500" dirty="0"/>
          </a:p>
        </p:txBody>
      </p:sp>
    </p:spTree>
    <p:extLst>
      <p:ext uri="{BB962C8B-B14F-4D97-AF65-F5344CB8AC3E}">
        <p14:creationId xmlns:p14="http://schemas.microsoft.com/office/powerpoint/2010/main" val="248001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Профилактика и терапия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830" y="2006210"/>
            <a:ext cx="8596668" cy="3880773"/>
          </a:xfrm>
        </p:spPr>
        <p:txBody>
          <a:bodyPr>
            <a:normAutofit fontScale="77500" lnSpcReduction="20000"/>
          </a:bodyPr>
          <a:lstStyle/>
          <a:p>
            <a:r>
              <a:rPr lang="ru-RU" dirty="0"/>
              <a:t> </a:t>
            </a:r>
            <a:r>
              <a:rPr lang="ru-RU" dirty="0" smtClean="0"/>
              <a:t>   </a:t>
            </a:r>
            <a:r>
              <a:rPr lang="ru-RU" dirty="0"/>
              <a:t>Поскольку поведенческие девиации относятся к группе самых стойких феноменов, профилактика </a:t>
            </a:r>
            <a:r>
              <a:rPr lang="ru-RU" dirty="0" err="1"/>
              <a:t>девиантного</a:t>
            </a:r>
            <a:r>
              <a:rPr lang="ru-RU" dirty="0"/>
              <a:t> поведения актуальна всегда. Это целая система всевозможных мероприятий. Различают несколько видов профилактики </a:t>
            </a:r>
            <a:r>
              <a:rPr lang="ru-RU" dirty="0" err="1"/>
              <a:t>девиантности</a:t>
            </a:r>
            <a:r>
              <a:rPr lang="ru-RU" dirty="0"/>
              <a:t>: Первичная —  устранение негативных факторов, повышение устойчивости человека к влиянию таких факторов. Первоначальная профилактика ориентируется на детский возраст и подростков. Вторичная — выявление и последующая коррекция негативных условий и факторов, вызывающих </a:t>
            </a:r>
            <a:r>
              <a:rPr lang="ru-RU" dirty="0" err="1"/>
              <a:t>девиантное</a:t>
            </a:r>
            <a:r>
              <a:rPr lang="ru-RU" dirty="0"/>
              <a:t> поведение. Это особая работа с разными группами подростков и детей, живущих в социально сложных условиях. Поздняя — направлена на решение узкоспециальных задач, на предупреждение рецидивов, а также вредных последствий уже сформированного </a:t>
            </a:r>
            <a:r>
              <a:rPr lang="ru-RU" dirty="0" err="1"/>
              <a:t>девиантного</a:t>
            </a:r>
            <a:r>
              <a:rPr lang="ru-RU" dirty="0"/>
              <a:t> поведения. Это эффективное и активное воздействие на тесный круг лиц, имеющих поведенческие устойчивые девиации. План профилактических мероприятий: Работа в больницах и поликлиниках; Профилактика в вузах и школах; Работа с неблагополучными семьями; Организация общественных групп молодёжи; Профилактика всевозможными СМИ; Работа с беспризорными детьми на улице; Подготовка квалифицированных специалистов по профилактике. Психопрофилактическая работа эффективна на начальных этапах возникновения девиаций. Более всего она должна быть направлена на подростков и молодёжь, поскольку это периоды интенсивной социализации. Терапия и коррекция запущенных форм </a:t>
            </a:r>
            <a:r>
              <a:rPr lang="ru-RU" dirty="0" err="1"/>
              <a:t>девиантного</a:t>
            </a:r>
            <a:r>
              <a:rPr lang="ru-RU" dirty="0"/>
              <a:t> поведения (например, клептомания, игровая зависимость, алкоголизм) осуществляется амбулаторно и стационарно врачами-психиатрами, а также психотерапевтами. В школах, а также других учебных заведениях посильную помощь могут оказывать </a:t>
            </a:r>
            <a:r>
              <a:rPr lang="ru-RU" dirty="0" smtClean="0"/>
              <a:t>психологи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2866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49</TotalTime>
  <Words>518</Words>
  <Application>Microsoft Office PowerPoint</Application>
  <PresentationFormat>Произвольный</PresentationFormat>
  <Paragraphs>19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Грань</vt:lpstr>
      <vt:lpstr>     Маргинальное поведение</vt:lpstr>
      <vt:lpstr>Презентация PowerPoint</vt:lpstr>
      <vt:lpstr>Презентация PowerPoint</vt:lpstr>
      <vt:lpstr>Причины появления маргинального поведения</vt:lpstr>
      <vt:lpstr>Профилактика и терапия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Контрольная работа № 1</dc:title>
  <dc:creator>User</dc:creator>
  <cp:lastModifiedBy>МБДОУ № 537</cp:lastModifiedBy>
  <cp:revision>23</cp:revision>
  <dcterms:created xsi:type="dcterms:W3CDTF">2015-09-14T06:24:04Z</dcterms:created>
  <dcterms:modified xsi:type="dcterms:W3CDTF">2019-05-22T08:30:11Z</dcterms:modified>
</cp:coreProperties>
</file>