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88" r:id="rId2"/>
    <p:sldId id="304" r:id="rId3"/>
    <p:sldId id="305" r:id="rId4"/>
    <p:sldId id="261" r:id="rId5"/>
    <p:sldId id="292" r:id="rId6"/>
    <p:sldId id="266" r:id="rId7"/>
    <p:sldId id="306" r:id="rId8"/>
    <p:sldId id="29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FB164-95B7-4FAB-B8DE-47A55CB1557D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777AA-FFE2-4C4E-BD05-63764374B8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619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06CC6-2347-438F-A757-26A86F440101}" type="datetime1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 Тарасова Марина Сергеевна  БОУ СПО "Тюкалинский индустриально-педагогический колледж"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5126-73B4-43BE-BD2F-1EB6BC05CB05}" type="datetime1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 Тарасова Марина Сергеевна  БОУ СПО "Тюкалинский индустриально-педагогический колледж"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355F7-2205-4E0F-B30C-843D7BD8D77D}" type="datetime1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 Тарасова Марина Сергеевна  БОУ СПО "Тюкалинский индустриально-педагогический колледж"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76C4-84C3-4683-B917-BABF18D86D37}" type="datetime1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 Тарасова Марина Сергеевна  БОУ СПО "Тюкалинский индустриально-педагогический колледж"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21CA-0155-4BA4-B18A-901619086F7A}" type="datetime1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 Тарасова Марина Сергеевна  БОУ СПО "Тюкалинский индустриально-педагогический колледж"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27CC-E3F1-4D00-85E1-DD149309707D}" type="datetime1">
              <a:rPr lang="ru-RU" smtClean="0"/>
              <a:pPr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 Тарасова Марина Сергеевна  БОУ СПО "Тюкалинский индустриально-педагогический колледж"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8905-F661-4E65-A309-0B5A690E49E5}" type="datetime1">
              <a:rPr lang="ru-RU" smtClean="0"/>
              <a:pPr/>
              <a:t>22.05.2019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 Тарасова Марина Сергеевна  БОУ СПО "Тюкалинский индустриально-педагогический колледж"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7FF-EDC2-468B-8046-317F2576AF2B}" type="datetime1">
              <a:rPr lang="ru-RU" smtClean="0"/>
              <a:pPr/>
              <a:t>22.05.2019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 Тарасова Марина Сергеевна  БОУ СПО "Тюкалинский индустриально-педагогический колледж"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D683-E990-45AB-AF6B-9CF4B14C1616}" type="datetime1">
              <a:rPr lang="ru-RU" smtClean="0"/>
              <a:pPr/>
              <a:t>22.05.2019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 Тарасова Марина Сергеевна  БОУ СПО "Тюкалинский индустриально-педагогический колледж"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BC3A1-815E-4F54-82C5-33F7232A7E14}" type="datetime1">
              <a:rPr lang="ru-RU" smtClean="0"/>
              <a:pPr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 Тарасова Марина Сергеевна  БОУ СПО "Тюкалинский индустриально-педагогический колледж"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4AA20-C1BE-4857-8C11-2E50D5107D54}" type="datetime1">
              <a:rPr lang="ru-RU" smtClean="0"/>
              <a:pPr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 Тарасова Марина Сергеевна  БОУ СПО "Тюкалинский индустриально-педагогический колледж"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05E76-3BAD-41A3-A06E-F28B45D85618}" type="datetime1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автор  Тарасова Марина Сергеевна  БОУ СПО "Тюкалинский индустриально-педагогический колледж"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857364"/>
            <a:ext cx="7772400" cy="3911611"/>
          </a:xfrm>
        </p:spPr>
        <p:txBody>
          <a:bodyPr>
            <a:norm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0594" y="1772816"/>
            <a:ext cx="7772400" cy="1071569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8500" i="1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АСОЦИАЛЬНОЕ</a:t>
            </a:r>
          </a:p>
          <a:p>
            <a:pPr algn="ctr"/>
            <a:r>
              <a:rPr lang="ru-RU" sz="18500" i="1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500" i="1" dirty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ПОВЕДЕНИЕ</a:t>
            </a:r>
          </a:p>
          <a:p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F345-683A-4C7A-B6B0-FB242CCD8FCB}" type="datetime1">
              <a:rPr lang="ru-RU" smtClean="0"/>
              <a:pPr/>
              <a:t>22.05.2019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12576" y="4139888"/>
            <a:ext cx="2928958" cy="322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42FC-8746-4EF4-BC84-C171E5442D91}" type="datetime1">
              <a:rPr lang="ru-RU" smtClean="0"/>
              <a:pPr/>
              <a:t>22.05.2019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688434"/>
            <a:ext cx="698477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АСОЦИАЛЬНОЕ ПОВЕДЕНИЕ </a:t>
            </a:r>
            <a:r>
              <a:rPr lang="ru-RU" sz="2800" i="1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r>
              <a:rPr lang="ru-RU" sz="28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 греч. «а» – отрицательная частица) поведение, противоречащее общественным нормам (уголовным, административным, семейным) и 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принципам </a:t>
            </a:r>
            <a:r>
              <a:rPr lang="ru-RU" sz="28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человеческого общежития, 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выступающее </a:t>
            </a:r>
            <a:r>
              <a:rPr lang="ru-RU" sz="28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безнравственных или противоправных действий.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632848" cy="5746650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4000" b="1" u="sng" dirty="0" smtClean="0"/>
              <a:t/>
            </a:r>
            <a:br>
              <a:rPr lang="ru-RU" sz="4000" b="1" u="sng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Ч</a:t>
            </a:r>
            <a:r>
              <a:rPr lang="ru-RU" sz="2800" dirty="0" smtClean="0"/>
              <a:t>еткое </a:t>
            </a:r>
            <a:r>
              <a:rPr lang="ru-RU" sz="2800" dirty="0"/>
              <a:t>разделение различных видов социальных отклонений не всегда возможно, например, одно и то же поведение может включать нарушение административных, моральных и эстетических норм.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</a:t>
            </a:r>
            <a:br>
              <a:rPr lang="ru-RU" sz="2800" dirty="0" smtClean="0"/>
            </a:br>
            <a:r>
              <a:rPr lang="ru-RU" sz="2800" dirty="0"/>
              <a:t> </a:t>
            </a:r>
            <a:r>
              <a:rPr lang="ru-RU" sz="2800" dirty="0" smtClean="0"/>
              <a:t>    </a:t>
            </a:r>
            <a:r>
              <a:rPr lang="ru-RU" sz="2800" b="1" i="1" dirty="0" smtClean="0"/>
              <a:t>На </a:t>
            </a:r>
            <a:r>
              <a:rPr lang="ru-RU" sz="2800" b="1" i="1" dirty="0"/>
              <a:t>уровне личности </a:t>
            </a:r>
            <a:r>
              <a:rPr lang="ru-RU" sz="2800" dirty="0"/>
              <a:t>социально-негативное поведение проявляется в преступлениях, правонарушениях, аморальных проступках, нарушениях правил человеческого общежития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     </a:t>
            </a:r>
            <a:br>
              <a:rPr lang="ru-RU" sz="2800" dirty="0" smtClean="0"/>
            </a:br>
            <a:r>
              <a:rPr lang="ru-RU" sz="2800" dirty="0"/>
              <a:t> </a:t>
            </a:r>
            <a:r>
              <a:rPr lang="ru-RU" sz="2800" dirty="0" smtClean="0"/>
              <a:t>    </a:t>
            </a:r>
            <a:r>
              <a:rPr lang="ru-RU" sz="2800" b="1" i="1" dirty="0" smtClean="0"/>
              <a:t>Характерными </a:t>
            </a:r>
            <a:r>
              <a:rPr lang="ru-RU" sz="2800" b="1" i="1" dirty="0"/>
              <a:t>основными индивидуальными чертами </a:t>
            </a:r>
            <a:r>
              <a:rPr lang="ru-RU" sz="2800" dirty="0" smtClean="0"/>
              <a:t>лиц </a:t>
            </a:r>
            <a:r>
              <a:rPr lang="ru-RU" sz="2800" dirty="0"/>
              <a:t>с асоциальным поведением являются ярко выраженные симптомы </a:t>
            </a:r>
            <a:r>
              <a:rPr lang="ru-RU" sz="2800" dirty="0" err="1"/>
              <a:t>невротизма</a:t>
            </a:r>
            <a:r>
              <a:rPr lang="ru-RU" sz="2800" dirty="0"/>
              <a:t>, </a:t>
            </a:r>
            <a:r>
              <a:rPr lang="ru-RU" sz="2800" dirty="0" err="1"/>
              <a:t>психотизма</a:t>
            </a:r>
            <a:r>
              <a:rPr lang="ru-RU" sz="2800" dirty="0"/>
              <a:t> и депрессии. 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A4894-0D23-4870-B2A6-D87615F29B30}" type="datetime1">
              <a:rPr lang="ru-RU" smtClean="0"/>
              <a:pPr/>
              <a:t>22.05.2019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ПРИЧИНЫ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715008" y="1142984"/>
            <a:ext cx="914400" cy="914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6200000" flipH="1">
            <a:off x="3929852" y="1929596"/>
            <a:ext cx="1213652" cy="7064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2571736" y="1285860"/>
            <a:ext cx="928694" cy="78581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071538" y="2276446"/>
            <a:ext cx="25003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prstClr val="black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биологические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71868" y="2643182"/>
            <a:ext cx="20717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prstClr val="black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социальные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15009" y="2065308"/>
            <a:ext cx="28045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prstClr val="black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психологические</a:t>
            </a:r>
            <a:endParaRPr lang="ru-RU" sz="2400" b="1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1857356" y="3000372"/>
            <a:ext cx="785818" cy="714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4071934" y="3500438"/>
            <a:ext cx="1000132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6715140" y="2428868"/>
            <a:ext cx="642942" cy="64294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571472" y="3571876"/>
            <a:ext cx="2214578" cy="221457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наследственные, врожденные, и приобретенные заболевания различного рода, провоцирующие девиации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928926" y="4000504"/>
            <a:ext cx="2928958" cy="23574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192213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неблагоприятное семейное воспитание;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192213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неблагополучный характер межличностных отношений со сверстниками и взрослыми;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192213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общие неблагоприятные условия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социокультурного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развития общества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929322" y="3286124"/>
            <a:ext cx="2857520" cy="24288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особенности эмоционально-волевой и мотивационной сферы, особенности самосознания, темперамента, характера, создающие предпосылки для формирования отклонений в поведении</a:t>
            </a:r>
            <a:endParaRPr lang="ru-RU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1DE58-99FD-461E-A7EF-506E0A3699F9}" type="datetime1">
              <a:rPr lang="ru-RU" smtClean="0"/>
              <a:pPr/>
              <a:t>22.05.2019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сихологические причины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3100" b="1" i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(следствие неправильного воспитания)</a:t>
            </a:r>
            <a:endParaRPr lang="ru-RU" sz="3100" b="1" i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571612"/>
            <a:ext cx="70009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22238" algn="l"/>
              </a:tabLst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леность, отсутствие желания учиться и трудиться;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22238" algn="l"/>
              </a:tabLst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пассивность поведения, безразличие к окружающей жизни, несамостоятельность в любых видах деятельности;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22238" algn="l"/>
              </a:tabLst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неорганизованность, проявляющаяся в склонности к дезорганизации, противодействию, провоцировании непослушания у других, неумении управлять собственной активностью, несамостоятельности в организации собственной деятельности;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22238" algn="l"/>
              </a:tabLst>
            </a:pPr>
            <a:r>
              <a:rPr lang="ru-RU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ненастойчивость</a:t>
            </a: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характеризующаяся неспособностью ставить труднодостижимые, далекие цели или руководствоваться ими, даже если они поставлены;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22238" algn="l"/>
              </a:tabLst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эгоистичность, базирующаяся на предпочтении во всем личных интересов интересам других людей и общества в целом;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22238" algn="l"/>
              </a:tabLst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недисциплинированность;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22238" algn="l"/>
              </a:tabLst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упрямство, капризность;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22238" algn="l"/>
              </a:tabLst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грубость;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22238" algn="l"/>
              </a:tabLst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лживость.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A3F8-4230-48C2-877D-F2F41685D8F3}" type="datetime1">
              <a:rPr lang="ru-RU" smtClean="0"/>
              <a:pPr/>
              <a:t>22.05.2019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Социальные причины </a:t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(неблагополучная семья)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214422"/>
            <a:ext cx="821533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41288" algn="l"/>
              </a:tabLst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ссоры, конфликты, скандалы в семье;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41288" algn="l"/>
              </a:tabLst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распад семьи;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41288" algn="l"/>
              </a:tabLst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неправильный тип воспитания в семье (неприятие ребенка, гипертрофированное, тревожно-ментальное, эгоцентрическое отношение к нему);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41288" algn="l"/>
              </a:tabLst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асоциальное поведение родителей;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41288" algn="l"/>
              </a:tabLst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психические заболевания, алкоголизация и подобные формы интоксикации родителей, инвалидность родителей;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41288" algn="l"/>
              </a:tabLst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отсутствие привязанности к детям;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41288" algn="l"/>
              </a:tabLst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враждебная, жесткая семья, не обеспечивающая ухода и надзора;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41288" algn="l"/>
              </a:tabLst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появление нового члена семьи (отчима, мачехи, братьев, сестер);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41288" algn="l"/>
              </a:tabLst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негативное восприятие родителями возможностей ребенка, его успехов, его поведения и личности в целом;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41288" algn="l"/>
              </a:tabLst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жесткие требования соответствовать представлениям родителей;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41288" algn="l"/>
              </a:tabLst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непоследовательность и несогласованность требований к ребенку;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41288" algn="l"/>
              </a:tabLst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жизнь вдали от семьи и потеря одного из родителей (или всех);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41288" algn="l"/>
              </a:tabLst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многодетность семьи (более четырех человек);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41288" algn="l"/>
              </a:tabLst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нахождение одного из родителей в заключении;</a:t>
            </a: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41288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ограничения и плохие взаимоотношения родителей с другими людьми вне семьи.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3892-75ED-4430-8CE6-A6FF8145B1F9}" type="datetime1">
              <a:rPr lang="ru-RU" smtClean="0"/>
              <a:pPr/>
              <a:t>22.05.2019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564904"/>
            <a:ext cx="7776864" cy="1354162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ВЫДЕЛЯЮТ ПЕРВИЧНУЮ, ВТОРИЧНУЮ И ТРЕТИЧНУЮ ПРОФИЛАКТИКУ.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 </a:t>
            </a:r>
            <a:r>
              <a:rPr lang="ru-RU" sz="23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</a:t>
            </a:r>
            <a:r>
              <a:rPr lang="ru-RU" sz="23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устранение неблагоприятных факторов, вызывающих определенное явление, а также на повышение устойчивости личности к влиянию этих факторов. Первичная профилактика может широко проводиться среди подростков.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3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Вторичная </a:t>
            </a:r>
            <a:r>
              <a:rPr lang="ru-RU" sz="23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раннее выявление и реабилитация нервно-психических нарушений и работа с группой риска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b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3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Третичная </a:t>
            </a:r>
            <a:r>
              <a:rPr lang="ru-RU" sz="23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лечение нервно-психических расстройств, сопровождающихся нарушениями поведения (предупреждение рецидивов у лиц с уже сформированным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асоциальным поведением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Психопрофилактическая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наиболее эффективна в форме воздействия на условия и причины, вызывающие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асоциальное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на ранних этапах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появления.</a:t>
            </a: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7FF-EDC2-468B-8046-317F2576AF2B}" type="datetime1">
              <a:rPr lang="ru-RU" smtClean="0"/>
              <a:pPr/>
              <a:t>22.05.2019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8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-66558"/>
            <a:ext cx="7560840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ормы </a:t>
            </a:r>
            <a:r>
              <a:rPr lang="ru-RU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психопрофилактической </a:t>
            </a:r>
            <a:r>
              <a:rPr lang="ru-RU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по 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Змановской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: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Организация социальной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среды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Информирование (лекции, беседы, распространение специальной литературы или видео- и телефильмов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Активное социальное обучение социально-важным навыкам (групповые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тренинги резистентности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(устойчивости) к негативному социальному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влиянию,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аффективно-ценностного 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обучения,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жизненных навыков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Организация деятельности, альтернативной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асоциальному поведению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(повышение самооценки, значимое общение, любовь, творчество, деятельность).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Организация здорового образа жизни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Активизация личностных ресурсов. Активные занятия подростков спортом, их творческое самовыражение, участие в группах общения и личностного роста.</a:t>
            </a:r>
            <a:b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Минимизация негативных последствий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асоциального поведения (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профилактику рецидивов или их негативных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последствий).</a:t>
            </a:r>
          </a:p>
          <a:p>
            <a:pPr algn="ctr"/>
            <a:endParaRPr lang="ru-RU" sz="4800" dirty="0" smtClean="0"/>
          </a:p>
          <a:p>
            <a:pPr algn="ctr"/>
            <a:endParaRPr lang="ru-RU" sz="4800" i="1" dirty="0">
              <a:ln w="18000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cs typeface="Aharoni" panose="02010803020104030203" pitchFamily="2" charset="-79"/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6228184" y="4365104"/>
            <a:ext cx="984684" cy="1662220"/>
            <a:chOff x="6228184" y="4365104"/>
            <a:chExt cx="984684" cy="1662220"/>
          </a:xfrm>
        </p:grpSpPr>
        <p:sp>
          <p:nvSpPr>
            <p:cNvPr id="5" name="Овал 4"/>
            <p:cNvSpPr/>
            <p:nvPr/>
          </p:nvSpPr>
          <p:spPr>
            <a:xfrm>
              <a:off x="6228184" y="4365104"/>
              <a:ext cx="432048" cy="432048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6844444" y="5290476"/>
              <a:ext cx="368424" cy="368424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6508131" y="5843112"/>
              <a:ext cx="184212" cy="184212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03418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353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     Четкое разделение различных видов социальных отклонений не всегда возможно, например, одно и то же поведение может включать нарушение административных, моральных и эстетических норм.             На уровне личности социально-негативное поведение проявляется в преступлениях, правонарушениях, аморальных проступках, нарушениях правил человеческого общежития.            Характерными основными индивидуальными чертами лиц с асоциальным поведением являются ярко выраженные симптомы невротизма, психотизма и депрессии.   </vt:lpstr>
      <vt:lpstr>ПРИЧИНЫ</vt:lpstr>
      <vt:lpstr>Психологические причины  (следствие неправильного воспитания)</vt:lpstr>
      <vt:lpstr>Социальные причины  (неблагополучная семья)</vt:lpstr>
      <vt:lpstr> ВЫДЕЛЯЮТ ПЕРВИЧНУЮ, ВТОРИЧНУЮ И ТРЕТИЧНУЮ ПРОФИЛАКТИКУ.   Первичная профилактика направлена на устранение неблагоприятных факторов, вызывающих определенное явление, а также на повышение устойчивости личности к влиянию этих факторов. Первичная профилактика может широко проводиться среди подростков.    Вторичная профилактика — это раннее выявление и реабилитация нервно-психических нарушений и работа с группой риска».    Третичная профилактика - это лечение нервно-психических расстройств, сопровождающихся нарушениями поведения (предупреждение рецидивов у лиц с уже сформированным асоциальным поведением).     Психопрофилактическая работа наиболее эффективна в форме воздействия на условия и причины, вызывающие асоциальное поведение на ранних этапах появления.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МБДОУ № 537</cp:lastModifiedBy>
  <cp:revision>56</cp:revision>
  <dcterms:created xsi:type="dcterms:W3CDTF">2012-08-02T12:17:38Z</dcterms:created>
  <dcterms:modified xsi:type="dcterms:W3CDTF">2019-05-22T08:29:03Z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237482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