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60" r:id="rId4"/>
    <p:sldId id="261" r:id="rId5"/>
    <p:sldId id="262" r:id="rId6"/>
    <p:sldId id="265" r:id="rId7"/>
    <p:sldId id="267" r:id="rId8"/>
    <p:sldId id="263" r:id="rId9"/>
    <p:sldId id="268" r:id="rId10"/>
    <p:sldId id="269" r:id="rId11"/>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756"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98D04CA3-6A40-4CFD-8F8E-E2C3EF8EE512}" type="datetimeFigureOut">
              <a:rPr lang="ru-RU" smtClean="0"/>
              <a:t>22.05.2019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40672EC-E52E-4FD9-A364-388F05B850AE}" type="slidenum">
              <a:rPr lang="ru-RU" smtClean="0"/>
              <a:t>‹#›</a:t>
            </a:fld>
            <a:endParaRPr lang="ru-RU"/>
          </a:p>
        </p:txBody>
      </p:sp>
    </p:spTree>
    <p:extLst>
      <p:ext uri="{BB962C8B-B14F-4D97-AF65-F5344CB8AC3E}">
        <p14:creationId xmlns:p14="http://schemas.microsoft.com/office/powerpoint/2010/main" val="16428517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98D04CA3-6A40-4CFD-8F8E-E2C3EF8EE512}" type="datetimeFigureOut">
              <a:rPr lang="ru-RU" smtClean="0"/>
              <a:t>22.05.2019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40672EC-E52E-4FD9-A364-388F05B850AE}" type="slidenum">
              <a:rPr lang="ru-RU" smtClean="0"/>
              <a:t>‹#›</a:t>
            </a:fld>
            <a:endParaRPr lang="ru-RU"/>
          </a:p>
        </p:txBody>
      </p:sp>
    </p:spTree>
    <p:extLst>
      <p:ext uri="{BB962C8B-B14F-4D97-AF65-F5344CB8AC3E}">
        <p14:creationId xmlns:p14="http://schemas.microsoft.com/office/powerpoint/2010/main" val="27945253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98D04CA3-6A40-4CFD-8F8E-E2C3EF8EE512}" type="datetimeFigureOut">
              <a:rPr lang="ru-RU" smtClean="0"/>
              <a:t>22.05.2019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40672EC-E52E-4FD9-A364-388F05B850AE}" type="slidenum">
              <a:rPr lang="ru-RU" smtClean="0"/>
              <a:t>‹#›</a:t>
            </a:fld>
            <a:endParaRPr lang="ru-RU"/>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8748153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98D04CA3-6A40-4CFD-8F8E-E2C3EF8EE512}" type="datetimeFigureOut">
              <a:rPr lang="ru-RU" smtClean="0"/>
              <a:t>22.05.2019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40672EC-E52E-4FD9-A364-388F05B850AE}" type="slidenum">
              <a:rPr lang="ru-RU" smtClean="0"/>
              <a:t>‹#›</a:t>
            </a:fld>
            <a:endParaRPr lang="ru-RU"/>
          </a:p>
        </p:txBody>
      </p:sp>
    </p:spTree>
    <p:extLst>
      <p:ext uri="{BB962C8B-B14F-4D97-AF65-F5344CB8AC3E}">
        <p14:creationId xmlns:p14="http://schemas.microsoft.com/office/powerpoint/2010/main" val="25330092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98D04CA3-6A40-4CFD-8F8E-E2C3EF8EE512}" type="datetimeFigureOut">
              <a:rPr lang="ru-RU" smtClean="0"/>
              <a:t>22.05.2019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40672EC-E52E-4FD9-A364-388F05B850AE}" type="slidenum">
              <a:rPr lang="ru-RU" smtClean="0"/>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9847432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98D04CA3-6A40-4CFD-8F8E-E2C3EF8EE512}" type="datetimeFigureOut">
              <a:rPr lang="ru-RU" smtClean="0"/>
              <a:t>22.05.2019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40672EC-E52E-4FD9-A364-388F05B850AE}" type="slidenum">
              <a:rPr lang="ru-RU" smtClean="0"/>
              <a:t>‹#›</a:t>
            </a:fld>
            <a:endParaRPr lang="ru-RU"/>
          </a:p>
        </p:txBody>
      </p:sp>
    </p:spTree>
    <p:extLst>
      <p:ext uri="{BB962C8B-B14F-4D97-AF65-F5344CB8AC3E}">
        <p14:creationId xmlns:p14="http://schemas.microsoft.com/office/powerpoint/2010/main" val="12546061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98D04CA3-6A40-4CFD-8F8E-E2C3EF8EE512}" type="datetimeFigureOut">
              <a:rPr lang="ru-RU" smtClean="0"/>
              <a:t>22.05.2019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40672EC-E52E-4FD9-A364-388F05B850AE}" type="slidenum">
              <a:rPr lang="ru-RU" smtClean="0"/>
              <a:t>‹#›</a:t>
            </a:fld>
            <a:endParaRPr lang="ru-RU"/>
          </a:p>
        </p:txBody>
      </p:sp>
    </p:spTree>
    <p:extLst>
      <p:ext uri="{BB962C8B-B14F-4D97-AF65-F5344CB8AC3E}">
        <p14:creationId xmlns:p14="http://schemas.microsoft.com/office/powerpoint/2010/main" val="27471956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98D04CA3-6A40-4CFD-8F8E-E2C3EF8EE512}" type="datetimeFigureOut">
              <a:rPr lang="ru-RU" smtClean="0"/>
              <a:t>22.05.2019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40672EC-E52E-4FD9-A364-388F05B850AE}" type="slidenum">
              <a:rPr lang="ru-RU" smtClean="0"/>
              <a:t>‹#›</a:t>
            </a:fld>
            <a:endParaRPr lang="ru-RU"/>
          </a:p>
        </p:txBody>
      </p:sp>
    </p:spTree>
    <p:extLst>
      <p:ext uri="{BB962C8B-B14F-4D97-AF65-F5344CB8AC3E}">
        <p14:creationId xmlns:p14="http://schemas.microsoft.com/office/powerpoint/2010/main" val="22376899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98D04CA3-6A40-4CFD-8F8E-E2C3EF8EE512}" type="datetimeFigureOut">
              <a:rPr lang="ru-RU" smtClean="0"/>
              <a:t>22.05.2019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40672EC-E52E-4FD9-A364-388F05B850AE}" type="slidenum">
              <a:rPr lang="ru-RU" smtClean="0"/>
              <a:t>‹#›</a:t>
            </a:fld>
            <a:endParaRPr lang="ru-RU"/>
          </a:p>
        </p:txBody>
      </p:sp>
    </p:spTree>
    <p:extLst>
      <p:ext uri="{BB962C8B-B14F-4D97-AF65-F5344CB8AC3E}">
        <p14:creationId xmlns:p14="http://schemas.microsoft.com/office/powerpoint/2010/main" val="27362102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98D04CA3-6A40-4CFD-8F8E-E2C3EF8EE512}" type="datetimeFigureOut">
              <a:rPr lang="ru-RU" smtClean="0"/>
              <a:t>22.05.2019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40672EC-E52E-4FD9-A364-388F05B850AE}" type="slidenum">
              <a:rPr lang="ru-RU" smtClean="0"/>
              <a:t>‹#›</a:t>
            </a:fld>
            <a:endParaRPr lang="ru-RU"/>
          </a:p>
        </p:txBody>
      </p:sp>
    </p:spTree>
    <p:extLst>
      <p:ext uri="{BB962C8B-B14F-4D97-AF65-F5344CB8AC3E}">
        <p14:creationId xmlns:p14="http://schemas.microsoft.com/office/powerpoint/2010/main" val="35688882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98D04CA3-6A40-4CFD-8F8E-E2C3EF8EE512}" type="datetimeFigureOut">
              <a:rPr lang="ru-RU" smtClean="0"/>
              <a:t>22.05.2019</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40672EC-E52E-4FD9-A364-388F05B850AE}" type="slidenum">
              <a:rPr lang="ru-RU" smtClean="0"/>
              <a:t>‹#›</a:t>
            </a:fld>
            <a:endParaRPr lang="ru-RU"/>
          </a:p>
        </p:txBody>
      </p:sp>
    </p:spTree>
    <p:extLst>
      <p:ext uri="{BB962C8B-B14F-4D97-AF65-F5344CB8AC3E}">
        <p14:creationId xmlns:p14="http://schemas.microsoft.com/office/powerpoint/2010/main" val="24937930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98D04CA3-6A40-4CFD-8F8E-E2C3EF8EE512}" type="datetimeFigureOut">
              <a:rPr lang="ru-RU" smtClean="0"/>
              <a:t>22.05.2019</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540672EC-E52E-4FD9-A364-388F05B850AE}" type="slidenum">
              <a:rPr lang="ru-RU" smtClean="0"/>
              <a:t>‹#›</a:t>
            </a:fld>
            <a:endParaRPr lang="ru-RU"/>
          </a:p>
        </p:txBody>
      </p:sp>
    </p:spTree>
    <p:extLst>
      <p:ext uri="{BB962C8B-B14F-4D97-AF65-F5344CB8AC3E}">
        <p14:creationId xmlns:p14="http://schemas.microsoft.com/office/powerpoint/2010/main" val="37262124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98D04CA3-6A40-4CFD-8F8E-E2C3EF8EE512}" type="datetimeFigureOut">
              <a:rPr lang="ru-RU" smtClean="0"/>
              <a:t>22.05.2019</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540672EC-E52E-4FD9-A364-388F05B850AE}" type="slidenum">
              <a:rPr lang="ru-RU" smtClean="0"/>
              <a:t>‹#›</a:t>
            </a:fld>
            <a:endParaRPr lang="ru-RU"/>
          </a:p>
        </p:txBody>
      </p:sp>
    </p:spTree>
    <p:extLst>
      <p:ext uri="{BB962C8B-B14F-4D97-AF65-F5344CB8AC3E}">
        <p14:creationId xmlns:p14="http://schemas.microsoft.com/office/powerpoint/2010/main" val="23754837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D04CA3-6A40-4CFD-8F8E-E2C3EF8EE512}" type="datetimeFigureOut">
              <a:rPr lang="ru-RU" smtClean="0"/>
              <a:t>22.05.2019</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540672EC-E52E-4FD9-A364-388F05B850AE}" type="slidenum">
              <a:rPr lang="ru-RU" smtClean="0"/>
              <a:t>‹#›</a:t>
            </a:fld>
            <a:endParaRPr lang="ru-RU"/>
          </a:p>
        </p:txBody>
      </p:sp>
    </p:spTree>
    <p:extLst>
      <p:ext uri="{BB962C8B-B14F-4D97-AF65-F5344CB8AC3E}">
        <p14:creationId xmlns:p14="http://schemas.microsoft.com/office/powerpoint/2010/main" val="7157786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98D04CA3-6A40-4CFD-8F8E-E2C3EF8EE512}" type="datetimeFigureOut">
              <a:rPr lang="ru-RU" smtClean="0"/>
              <a:t>22.05.2019</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40672EC-E52E-4FD9-A364-388F05B850AE}" type="slidenum">
              <a:rPr lang="ru-RU" smtClean="0"/>
              <a:t>‹#›</a:t>
            </a:fld>
            <a:endParaRPr lang="ru-RU"/>
          </a:p>
        </p:txBody>
      </p:sp>
    </p:spTree>
    <p:extLst>
      <p:ext uri="{BB962C8B-B14F-4D97-AF65-F5344CB8AC3E}">
        <p14:creationId xmlns:p14="http://schemas.microsoft.com/office/powerpoint/2010/main" val="35889259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98D04CA3-6A40-4CFD-8F8E-E2C3EF8EE512}" type="datetimeFigureOut">
              <a:rPr lang="ru-RU" smtClean="0"/>
              <a:t>22.05.2019</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40672EC-E52E-4FD9-A364-388F05B850AE}" type="slidenum">
              <a:rPr lang="ru-RU" smtClean="0"/>
              <a:t>‹#›</a:t>
            </a:fld>
            <a:endParaRPr lang="ru-RU"/>
          </a:p>
        </p:txBody>
      </p:sp>
    </p:spTree>
    <p:extLst>
      <p:ext uri="{BB962C8B-B14F-4D97-AF65-F5344CB8AC3E}">
        <p14:creationId xmlns:p14="http://schemas.microsoft.com/office/powerpoint/2010/main" val="21978978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8D04CA3-6A40-4CFD-8F8E-E2C3EF8EE512}" type="datetimeFigureOut">
              <a:rPr lang="ru-RU" smtClean="0"/>
              <a:t>22.05.2019</a:t>
            </a:fld>
            <a:endParaRPr lang="ru-R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540672EC-E52E-4FD9-A364-388F05B850AE}" type="slidenum">
              <a:rPr lang="ru-RU" smtClean="0"/>
              <a:t>‹#›</a:t>
            </a:fld>
            <a:endParaRPr lang="ru-RU"/>
          </a:p>
        </p:txBody>
      </p:sp>
    </p:spTree>
    <p:extLst>
      <p:ext uri="{BB962C8B-B14F-4D97-AF65-F5344CB8AC3E}">
        <p14:creationId xmlns:p14="http://schemas.microsoft.com/office/powerpoint/2010/main" val="428080369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chor="ctr"/>
          <a:lstStyle/>
          <a:p>
            <a:pPr algn="ctr"/>
            <a:r>
              <a:rPr lang="ru-RU" dirty="0" err="1" smtClean="0">
                <a:latin typeface="Times New Roman" panose="02020603050405020304" pitchFamily="18" charset="0"/>
                <a:cs typeface="Times New Roman" panose="02020603050405020304" pitchFamily="18" charset="0"/>
              </a:rPr>
              <a:t>Аддиктивное</a:t>
            </a:r>
            <a:r>
              <a:rPr lang="ru-RU" dirty="0" smtClean="0">
                <a:latin typeface="Times New Roman" panose="02020603050405020304" pitchFamily="18" charset="0"/>
                <a:cs typeface="Times New Roman" panose="02020603050405020304" pitchFamily="18" charset="0"/>
              </a:rPr>
              <a:t>  поведение</a:t>
            </a:r>
            <a:endParaRPr lang="ru-RU" dirty="0">
              <a:latin typeface="Times New Roman" panose="02020603050405020304" pitchFamily="18" charset="0"/>
              <a:cs typeface="Times New Roman" panose="02020603050405020304" pitchFamily="18" charset="0"/>
            </a:endParaRPr>
          </a:p>
        </p:txBody>
      </p:sp>
      <p:pic>
        <p:nvPicPr>
          <p:cNvPr id="1026" name="Picture 2" descr="http://odepressii.ru/wp-content/uploads/2015/03/Addiktivnoe-povedenie-300x169.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530957" y="2160588"/>
            <a:ext cx="6890124" cy="38814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567334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14564" y="609600"/>
            <a:ext cx="8596668" cy="1320800"/>
          </a:xfrm>
        </p:spPr>
        <p:txBody>
          <a:bodyPr>
            <a:normAutofit/>
          </a:bodyPr>
          <a:lstStyle/>
          <a:p>
            <a:r>
              <a:rPr lang="ru-RU" sz="4800" dirty="0" smtClean="0">
                <a:latin typeface="Times New Roman" panose="02020603050405020304" pitchFamily="18" charset="0"/>
                <a:cs typeface="Times New Roman" panose="02020603050405020304" pitchFamily="18" charset="0"/>
              </a:rPr>
              <a:t>Спасибо за внимание !</a:t>
            </a:r>
            <a:endParaRPr lang="ru-RU" sz="4800" dirty="0">
              <a:latin typeface="Times New Roman" panose="02020603050405020304" pitchFamily="18" charset="0"/>
              <a:cs typeface="Times New Roman" panose="02020603050405020304" pitchFamily="18" charset="0"/>
            </a:endParaRPr>
          </a:p>
        </p:txBody>
      </p:sp>
      <p:pic>
        <p:nvPicPr>
          <p:cNvPr id="4098" name="Picture 2" descr="http://onevroze.ru/wp-content/uploads/2014/12/310.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473958" y="2047163"/>
            <a:ext cx="6509981" cy="39714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500743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622744" y="435339"/>
            <a:ext cx="8596668" cy="6047348"/>
          </a:xfrm>
        </p:spPr>
        <p:txBody>
          <a:bodyPr anchor="ctr">
            <a:normAutofit fontScale="90000"/>
          </a:bodyPr>
          <a:lstStyle/>
          <a:p>
            <a:pPr algn="ctr"/>
            <a:r>
              <a:rPr lang="ru-RU" sz="3100" dirty="0" err="1">
                <a:solidFill>
                  <a:schemeClr val="accent5"/>
                </a:solidFill>
                <a:latin typeface="Times New Roman" panose="02020603050405020304" pitchFamily="18" charset="0"/>
                <a:cs typeface="Times New Roman" panose="02020603050405020304" pitchFamily="18" charset="0"/>
              </a:rPr>
              <a:t>Аддиктивное</a:t>
            </a:r>
            <a:r>
              <a:rPr lang="ru-RU" sz="3100" dirty="0">
                <a:solidFill>
                  <a:schemeClr val="accent5"/>
                </a:solidFill>
                <a:latin typeface="Times New Roman" panose="02020603050405020304" pitchFamily="18" charset="0"/>
                <a:cs typeface="Times New Roman" panose="02020603050405020304" pitchFamily="18" charset="0"/>
              </a:rPr>
              <a:t> поведение </a:t>
            </a:r>
            <a:r>
              <a:rPr lang="ru-RU" sz="3100" dirty="0">
                <a:solidFill>
                  <a:schemeClr val="tx1"/>
                </a:solidFill>
                <a:latin typeface="Times New Roman" panose="02020603050405020304" pitchFamily="18" charset="0"/>
                <a:cs typeface="Times New Roman" panose="02020603050405020304" pitchFamily="18" charset="0"/>
              </a:rPr>
              <a:t>–</a:t>
            </a:r>
            <a:r>
              <a:rPr lang="ru-RU" sz="3100" dirty="0">
                <a:solidFill>
                  <a:schemeClr val="accent5"/>
                </a:solidFill>
                <a:latin typeface="Times New Roman" panose="02020603050405020304" pitchFamily="18" charset="0"/>
                <a:cs typeface="Times New Roman" panose="02020603050405020304" pitchFamily="18" charset="0"/>
              </a:rPr>
              <a:t> </a:t>
            </a:r>
            <a:r>
              <a:rPr lang="ru-RU" sz="3100" dirty="0">
                <a:solidFill>
                  <a:schemeClr val="tx1"/>
                </a:solidFill>
                <a:latin typeface="Times New Roman" panose="02020603050405020304" pitchFamily="18" charset="0"/>
                <a:cs typeface="Times New Roman" panose="02020603050405020304" pitchFamily="18" charset="0"/>
              </a:rPr>
              <a:t>это одна из форм так называемого разрушительного (деструктивного) поведения, при котором человек будто стремится убежать от окружающей реальности, фиксируя свое внимание на конкретных видах деятельности и предметах или изменяя собственное психоэмоциональное состояния путем употребления различных веществ. По сути, прибегая к </a:t>
            </a:r>
            <a:r>
              <a:rPr lang="ru-RU" sz="3100" dirty="0" err="1">
                <a:solidFill>
                  <a:schemeClr val="tx1"/>
                </a:solidFill>
                <a:latin typeface="Times New Roman" panose="02020603050405020304" pitchFamily="18" charset="0"/>
                <a:cs typeface="Times New Roman" panose="02020603050405020304" pitchFamily="18" charset="0"/>
              </a:rPr>
              <a:t>аддиктивному</a:t>
            </a:r>
            <a:r>
              <a:rPr lang="ru-RU" sz="3100" dirty="0">
                <a:solidFill>
                  <a:schemeClr val="tx1"/>
                </a:solidFill>
                <a:latin typeface="Times New Roman" panose="02020603050405020304" pitchFamily="18" charset="0"/>
                <a:cs typeface="Times New Roman" panose="02020603050405020304" pitchFamily="18" charset="0"/>
              </a:rPr>
              <a:t> поведению, люди стремятся создать для себя иллюзию некой безопасности, прийти к жизненному равновесию.</a:t>
            </a:r>
            <a:r>
              <a:rPr lang="ru-RU" dirty="0">
                <a:solidFill>
                  <a:schemeClr val="tx1"/>
                </a:solidFill>
              </a:rPr>
              <a:t/>
            </a:r>
            <a:br>
              <a:rPr lang="ru-RU" dirty="0">
                <a:solidFill>
                  <a:schemeClr val="tx1"/>
                </a:solidFill>
              </a:rPr>
            </a:br>
            <a:r>
              <a:rPr lang="ru-RU" dirty="0"/>
              <a:t/>
            </a:r>
            <a:br>
              <a:rPr lang="ru-RU" dirty="0"/>
            </a:br>
            <a:endParaRPr lang="ru-RU" dirty="0"/>
          </a:p>
        </p:txBody>
      </p:sp>
    </p:spTree>
    <p:extLst>
      <p:ext uri="{BB962C8B-B14F-4D97-AF65-F5344CB8AC3E}">
        <p14:creationId xmlns:p14="http://schemas.microsoft.com/office/powerpoint/2010/main" val="31022898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177421"/>
            <a:ext cx="8596668" cy="736979"/>
          </a:xfrm>
        </p:spPr>
        <p:txBody>
          <a:bodyPr anchor="ctr"/>
          <a:lstStyle/>
          <a:p>
            <a:pPr algn="ctr"/>
            <a:r>
              <a:rPr lang="ru-RU" b="1" i="1" dirty="0">
                <a:solidFill>
                  <a:srgbClr val="C42F1A"/>
                </a:solidFill>
                <a:latin typeface="Times New Roman" panose="02020603050405020304" pitchFamily="18" charset="0"/>
                <a:cs typeface="Times New Roman" panose="02020603050405020304" pitchFamily="18" charset="0"/>
              </a:rPr>
              <a:t>Виды, специфика</a:t>
            </a:r>
            <a:endParaRPr lang="ru-RU" dirty="0"/>
          </a:p>
        </p:txBody>
      </p:sp>
      <p:sp>
        <p:nvSpPr>
          <p:cNvPr id="3" name="Объект 2"/>
          <p:cNvSpPr>
            <a:spLocks noGrp="1"/>
          </p:cNvSpPr>
          <p:nvPr>
            <p:ph idx="1"/>
          </p:nvPr>
        </p:nvSpPr>
        <p:spPr>
          <a:xfrm>
            <a:off x="996286" y="914402"/>
            <a:ext cx="8277715" cy="3853144"/>
          </a:xfrm>
        </p:spPr>
        <p:txBody>
          <a:bodyPr>
            <a:normAutofit fontScale="62500" lnSpcReduction="20000"/>
          </a:bodyPr>
          <a:lstStyle/>
          <a:p>
            <a:pPr marL="0" indent="0" algn="ctr">
              <a:buNone/>
            </a:pPr>
            <a:r>
              <a:rPr lang="ru-RU" sz="3000" b="1" i="1" dirty="0">
                <a:solidFill>
                  <a:srgbClr val="444444"/>
                </a:solidFill>
                <a:latin typeface="Times New Roman" panose="02020603050405020304" pitchFamily="18" charset="0"/>
                <a:cs typeface="Times New Roman" panose="02020603050405020304" pitchFamily="18" charset="0"/>
              </a:rPr>
              <a:t>Формы </a:t>
            </a:r>
            <a:r>
              <a:rPr lang="ru-RU" sz="3000" b="1" i="1" dirty="0" err="1">
                <a:solidFill>
                  <a:srgbClr val="444444"/>
                </a:solidFill>
                <a:latin typeface="Times New Roman" panose="02020603050405020304" pitchFamily="18" charset="0"/>
                <a:cs typeface="Times New Roman" panose="02020603050405020304" pitchFamily="18" charset="0"/>
              </a:rPr>
              <a:t>аддиктивного</a:t>
            </a:r>
            <a:r>
              <a:rPr lang="ru-RU" sz="3000" b="1" i="1" dirty="0">
                <a:solidFill>
                  <a:srgbClr val="444444"/>
                </a:solidFill>
                <a:latin typeface="Times New Roman" panose="02020603050405020304" pitchFamily="18" charset="0"/>
                <a:cs typeface="Times New Roman" panose="02020603050405020304" pitchFamily="18" charset="0"/>
              </a:rPr>
              <a:t> поведения довольно разнообразны, по происхождению можно выделить следующие виды: </a:t>
            </a:r>
            <a:endParaRPr lang="ru-RU" sz="3000" b="1" i="1" dirty="0" smtClean="0">
              <a:solidFill>
                <a:srgbClr val="444444"/>
              </a:solidFill>
              <a:latin typeface="Times New Roman" panose="02020603050405020304" pitchFamily="18" charset="0"/>
              <a:cs typeface="Times New Roman" panose="02020603050405020304" pitchFamily="18" charset="0"/>
            </a:endParaRPr>
          </a:p>
          <a:p>
            <a:r>
              <a:rPr lang="ru-RU" sz="3000" b="1" i="1" dirty="0" smtClean="0">
                <a:solidFill>
                  <a:srgbClr val="444444"/>
                </a:solidFill>
                <a:latin typeface="Times New Roman" panose="02020603050405020304" pitchFamily="18" charset="0"/>
                <a:cs typeface="Times New Roman" panose="02020603050405020304" pitchFamily="18" charset="0"/>
              </a:rPr>
              <a:t>химические </a:t>
            </a:r>
            <a:r>
              <a:rPr lang="ru-RU" sz="3000" b="1" i="1" dirty="0">
                <a:solidFill>
                  <a:srgbClr val="444444"/>
                </a:solidFill>
                <a:latin typeface="Times New Roman" panose="02020603050405020304" pitchFamily="18" charset="0"/>
                <a:cs typeface="Times New Roman" panose="02020603050405020304" pitchFamily="18" charset="0"/>
              </a:rPr>
              <a:t>– </a:t>
            </a:r>
            <a:r>
              <a:rPr lang="ru-RU" sz="3000" b="1" i="1" dirty="0" err="1">
                <a:solidFill>
                  <a:srgbClr val="444444"/>
                </a:solidFill>
                <a:latin typeface="Times New Roman" panose="02020603050405020304" pitchFamily="18" charset="0"/>
                <a:cs typeface="Times New Roman" panose="02020603050405020304" pitchFamily="18" charset="0"/>
              </a:rPr>
              <a:t>табакокурение</a:t>
            </a:r>
            <a:r>
              <a:rPr lang="ru-RU" sz="3000" b="1" i="1" dirty="0">
                <a:solidFill>
                  <a:srgbClr val="444444"/>
                </a:solidFill>
                <a:latin typeface="Times New Roman" panose="02020603050405020304" pitchFamily="18" charset="0"/>
                <a:cs typeface="Times New Roman" panose="02020603050405020304" pitchFamily="18" charset="0"/>
              </a:rPr>
              <a:t>, наркомания, токсикомания, злоупотребление спиртным; </a:t>
            </a:r>
            <a:endParaRPr lang="ru-RU" sz="3000" b="1" i="1" dirty="0" smtClean="0">
              <a:solidFill>
                <a:srgbClr val="444444"/>
              </a:solidFill>
              <a:latin typeface="Times New Roman" panose="02020603050405020304" pitchFamily="18" charset="0"/>
              <a:cs typeface="Times New Roman" panose="02020603050405020304" pitchFamily="18" charset="0"/>
            </a:endParaRPr>
          </a:p>
          <a:p>
            <a:r>
              <a:rPr lang="ru-RU" sz="3000" b="1" i="1" dirty="0" smtClean="0">
                <a:solidFill>
                  <a:srgbClr val="444444"/>
                </a:solidFill>
                <a:latin typeface="Times New Roman" panose="02020603050405020304" pitchFamily="18" charset="0"/>
                <a:cs typeface="Times New Roman" panose="02020603050405020304" pitchFamily="18" charset="0"/>
              </a:rPr>
              <a:t>нехимические </a:t>
            </a:r>
            <a:r>
              <a:rPr lang="ru-RU" sz="3000" b="1" i="1" dirty="0">
                <a:solidFill>
                  <a:srgbClr val="444444"/>
                </a:solidFill>
                <a:latin typeface="Times New Roman" panose="02020603050405020304" pitchFamily="18" charset="0"/>
                <a:cs typeface="Times New Roman" panose="02020603050405020304" pitchFamily="18" charset="0"/>
              </a:rPr>
              <a:t>– компьютерная зависимость, зависимость от интернета, видео- и азартных игр, </a:t>
            </a:r>
            <a:endParaRPr lang="ru-RU" sz="3000" b="1" i="1" dirty="0" smtClean="0">
              <a:solidFill>
                <a:srgbClr val="444444"/>
              </a:solidFill>
              <a:latin typeface="Times New Roman" panose="02020603050405020304" pitchFamily="18" charset="0"/>
              <a:cs typeface="Times New Roman" panose="02020603050405020304" pitchFamily="18" charset="0"/>
            </a:endParaRPr>
          </a:p>
          <a:p>
            <a:r>
              <a:rPr lang="ru-RU" sz="3000" b="1" i="1" dirty="0" err="1" smtClean="0">
                <a:solidFill>
                  <a:srgbClr val="444444"/>
                </a:solidFill>
                <a:latin typeface="Times New Roman" panose="02020603050405020304" pitchFamily="18" charset="0"/>
                <a:cs typeface="Times New Roman" panose="02020603050405020304" pitchFamily="18" charset="0"/>
              </a:rPr>
              <a:t>трудоголизм</a:t>
            </a:r>
            <a:r>
              <a:rPr lang="ru-RU" sz="3000" b="1" i="1" dirty="0">
                <a:solidFill>
                  <a:srgbClr val="444444"/>
                </a:solidFill>
                <a:latin typeface="Times New Roman" panose="02020603050405020304" pitchFamily="18" charset="0"/>
                <a:cs typeface="Times New Roman" panose="02020603050405020304" pitchFamily="18" charset="0"/>
              </a:rPr>
              <a:t>, </a:t>
            </a:r>
            <a:r>
              <a:rPr lang="ru-RU" sz="3000" b="1" i="1" dirty="0" err="1">
                <a:solidFill>
                  <a:srgbClr val="444444"/>
                </a:solidFill>
                <a:latin typeface="Times New Roman" panose="02020603050405020304" pitchFamily="18" charset="0"/>
                <a:cs typeface="Times New Roman" panose="02020603050405020304" pitchFamily="18" charset="0"/>
              </a:rPr>
              <a:t>шопоголизм</a:t>
            </a:r>
            <a:r>
              <a:rPr lang="ru-RU" sz="3000" b="1" i="1" dirty="0">
                <a:solidFill>
                  <a:srgbClr val="444444"/>
                </a:solidFill>
                <a:latin typeface="Times New Roman" panose="02020603050405020304" pitchFamily="18" charset="0"/>
                <a:cs typeface="Times New Roman" panose="02020603050405020304" pitchFamily="18" charset="0"/>
              </a:rPr>
              <a:t>, сексуальная зависимость и т.п.; </a:t>
            </a:r>
            <a:endParaRPr lang="ru-RU" sz="3000" b="1" i="1" dirty="0" smtClean="0">
              <a:solidFill>
                <a:srgbClr val="444444"/>
              </a:solidFill>
              <a:latin typeface="Times New Roman" panose="02020603050405020304" pitchFamily="18" charset="0"/>
              <a:cs typeface="Times New Roman" panose="02020603050405020304" pitchFamily="18" charset="0"/>
            </a:endParaRPr>
          </a:p>
          <a:p>
            <a:r>
              <a:rPr lang="ru-RU" sz="3000" b="1" i="1" dirty="0" smtClean="0">
                <a:solidFill>
                  <a:srgbClr val="444444"/>
                </a:solidFill>
                <a:latin typeface="Times New Roman" panose="02020603050405020304" pitchFamily="18" charset="0"/>
                <a:cs typeface="Times New Roman" panose="02020603050405020304" pitchFamily="18" charset="0"/>
              </a:rPr>
              <a:t>нарушения </a:t>
            </a:r>
            <a:r>
              <a:rPr lang="ru-RU" sz="3000" b="1" i="1" dirty="0">
                <a:solidFill>
                  <a:srgbClr val="444444"/>
                </a:solidFill>
                <a:latin typeface="Times New Roman" panose="02020603050405020304" pitchFamily="18" charset="0"/>
                <a:cs typeface="Times New Roman" panose="02020603050405020304" pitchFamily="18" charset="0"/>
              </a:rPr>
              <a:t>пищевого поведения – </a:t>
            </a:r>
            <a:r>
              <a:rPr lang="ru-RU" sz="3000" b="1" i="1" dirty="0" err="1">
                <a:solidFill>
                  <a:srgbClr val="444444"/>
                </a:solidFill>
                <a:latin typeface="Times New Roman" panose="02020603050405020304" pitchFamily="18" charset="0"/>
                <a:cs typeface="Times New Roman" panose="02020603050405020304" pitchFamily="18" charset="0"/>
              </a:rPr>
              <a:t>аддиктивное</a:t>
            </a:r>
            <a:r>
              <a:rPr lang="ru-RU" sz="3000" b="1" i="1" dirty="0">
                <a:solidFill>
                  <a:srgbClr val="444444"/>
                </a:solidFill>
                <a:latin typeface="Times New Roman" panose="02020603050405020304" pitchFamily="18" charset="0"/>
                <a:cs typeface="Times New Roman" panose="02020603050405020304" pitchFamily="18" charset="0"/>
              </a:rPr>
              <a:t> голодание или переедание; </a:t>
            </a:r>
            <a:endParaRPr lang="ru-RU" sz="3000" b="1" i="1" dirty="0" smtClean="0">
              <a:solidFill>
                <a:srgbClr val="444444"/>
              </a:solidFill>
              <a:latin typeface="Times New Roman" panose="02020603050405020304" pitchFamily="18" charset="0"/>
              <a:cs typeface="Times New Roman" panose="02020603050405020304" pitchFamily="18" charset="0"/>
            </a:endParaRPr>
          </a:p>
          <a:p>
            <a:r>
              <a:rPr lang="ru-RU" sz="3000" b="1" i="1" dirty="0" smtClean="0">
                <a:solidFill>
                  <a:srgbClr val="444444"/>
                </a:solidFill>
                <a:latin typeface="Times New Roman" panose="02020603050405020304" pitchFamily="18" charset="0"/>
                <a:cs typeface="Times New Roman" panose="02020603050405020304" pitchFamily="18" charset="0"/>
              </a:rPr>
              <a:t>патологическая </a:t>
            </a:r>
            <a:r>
              <a:rPr lang="ru-RU" sz="3000" b="1" i="1" dirty="0">
                <a:solidFill>
                  <a:srgbClr val="444444"/>
                </a:solidFill>
                <a:latin typeface="Times New Roman" panose="02020603050405020304" pitchFamily="18" charset="0"/>
                <a:cs typeface="Times New Roman" panose="02020603050405020304" pitchFamily="18" charset="0"/>
              </a:rPr>
              <a:t>увлеченность каким-либо видом деятельности, приводящее к полному игнорированию или усугублению имеющихся жизненных трудностей – сектантство, религиозный фанатизм и т.п.</a:t>
            </a:r>
            <a:r>
              <a:rPr lang="ru-RU" sz="3000" b="1" i="1" dirty="0">
                <a:solidFill>
                  <a:prstClr val="black">
                    <a:lumMod val="75000"/>
                    <a:lumOff val="25000"/>
                  </a:prstClr>
                </a:solidFill>
                <a:latin typeface="Times New Roman" panose="02020603050405020304" pitchFamily="18" charset="0"/>
                <a:cs typeface="Times New Roman" panose="02020603050405020304" pitchFamily="18" charset="0"/>
              </a:rPr>
              <a:t/>
            </a:r>
            <a:br>
              <a:rPr lang="ru-RU" sz="3000" b="1" i="1" dirty="0">
                <a:solidFill>
                  <a:prstClr val="black">
                    <a:lumMod val="75000"/>
                    <a:lumOff val="25000"/>
                  </a:prstClr>
                </a:solidFill>
                <a:latin typeface="Times New Roman" panose="02020603050405020304" pitchFamily="18" charset="0"/>
                <a:cs typeface="Times New Roman" panose="02020603050405020304" pitchFamily="18" charset="0"/>
              </a:rPr>
            </a:br>
            <a:r>
              <a:rPr lang="ru-RU" sz="1100" dirty="0">
                <a:solidFill>
                  <a:prstClr val="black">
                    <a:lumMod val="75000"/>
                    <a:lumOff val="25000"/>
                  </a:prstClr>
                </a:solidFill>
              </a:rPr>
              <a:t/>
            </a:r>
            <a:br>
              <a:rPr lang="ru-RU" sz="1100" dirty="0">
                <a:solidFill>
                  <a:prstClr val="black">
                    <a:lumMod val="75000"/>
                    <a:lumOff val="25000"/>
                  </a:prstClr>
                </a:solidFill>
              </a:rPr>
            </a:br>
            <a:endParaRPr lang="ru-RU" dirty="0"/>
          </a:p>
        </p:txBody>
      </p:sp>
      <p:pic>
        <p:nvPicPr>
          <p:cNvPr id="2050" name="Picture 2" descr="http://odepressii.ru/wp-content/uploads/2015/03/Kompjuternaja-zavisimost-2-300x179.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93342" y="4480943"/>
            <a:ext cx="2857500" cy="1704976"/>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http://odepressii.ru/wp-content/uploads/2015/03/Alkogolnaja-zavisimost-300x200.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8656" y="4767544"/>
            <a:ext cx="2857500" cy="1905000"/>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http://odepressii.ru/wp-content/uploads/2015/03/Igrovaja-zavisimost-300x188.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08028" y="4767544"/>
            <a:ext cx="2857500" cy="17907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1856170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600"/>
            <a:ext cx="8596668" cy="700585"/>
          </a:xfrm>
        </p:spPr>
        <p:txBody>
          <a:bodyPr anchor="ctr">
            <a:normAutofit/>
          </a:bodyPr>
          <a:lstStyle/>
          <a:p>
            <a:pPr algn="ctr"/>
            <a:r>
              <a:rPr lang="ru-RU" sz="3200" b="1" i="1" dirty="0" smtClean="0">
                <a:solidFill>
                  <a:schemeClr val="accent5"/>
                </a:solidFill>
                <a:latin typeface="Times New Roman" panose="02020603050405020304" pitchFamily="18" charset="0"/>
                <a:ea typeface="+mn-ea"/>
                <a:cs typeface="Times New Roman" panose="02020603050405020304" pitchFamily="18" charset="0"/>
              </a:rPr>
              <a:t>Причины  </a:t>
            </a:r>
            <a:r>
              <a:rPr lang="ru-RU" sz="3200" b="1" i="1" dirty="0">
                <a:solidFill>
                  <a:schemeClr val="accent5"/>
                </a:solidFill>
                <a:latin typeface="Times New Roman" panose="02020603050405020304" pitchFamily="18" charset="0"/>
                <a:ea typeface="+mn-ea"/>
                <a:cs typeface="Times New Roman" panose="02020603050405020304" pitchFamily="18" charset="0"/>
              </a:rPr>
              <a:t>развития </a:t>
            </a:r>
            <a:r>
              <a:rPr lang="ru-RU" sz="3200" b="1" i="1" dirty="0" err="1">
                <a:solidFill>
                  <a:schemeClr val="accent5"/>
                </a:solidFill>
                <a:latin typeface="Times New Roman" panose="02020603050405020304" pitchFamily="18" charset="0"/>
                <a:ea typeface="+mn-ea"/>
                <a:cs typeface="Times New Roman" panose="02020603050405020304" pitchFamily="18" charset="0"/>
              </a:rPr>
              <a:t>аддиктивного</a:t>
            </a:r>
            <a:r>
              <a:rPr lang="ru-RU" sz="3200" b="1" i="1" dirty="0">
                <a:solidFill>
                  <a:schemeClr val="accent5"/>
                </a:solidFill>
                <a:latin typeface="Times New Roman" panose="02020603050405020304" pitchFamily="18" charset="0"/>
                <a:ea typeface="+mn-ea"/>
                <a:cs typeface="Times New Roman" panose="02020603050405020304" pitchFamily="18" charset="0"/>
              </a:rPr>
              <a:t> поведения</a:t>
            </a:r>
            <a:endParaRPr lang="ru-RU" sz="3200" b="1" i="1" dirty="0">
              <a:solidFill>
                <a:schemeClr val="accent5"/>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nchor="ctr">
            <a:noAutofit/>
          </a:bodyPr>
          <a:lstStyle/>
          <a:p>
            <a:pPr algn="ctr"/>
            <a:r>
              <a:rPr lang="ru-RU" sz="2800" dirty="0">
                <a:solidFill>
                  <a:srgbClr val="444444"/>
                </a:solidFill>
                <a:latin typeface="Times New Roman" panose="02020603050405020304" pitchFamily="18" charset="0"/>
                <a:cs typeface="Times New Roman" panose="02020603050405020304" pitchFamily="18" charset="0"/>
              </a:rPr>
              <a:t>Однозначные причины развития </a:t>
            </a:r>
            <a:r>
              <a:rPr lang="ru-RU" sz="2800" dirty="0" err="1">
                <a:solidFill>
                  <a:srgbClr val="444444"/>
                </a:solidFill>
                <a:latin typeface="Times New Roman" panose="02020603050405020304" pitchFamily="18" charset="0"/>
                <a:cs typeface="Times New Roman" panose="02020603050405020304" pitchFamily="18" charset="0"/>
              </a:rPr>
              <a:t>аддиктивного</a:t>
            </a:r>
            <a:r>
              <a:rPr lang="ru-RU" sz="2800" dirty="0">
                <a:solidFill>
                  <a:srgbClr val="444444"/>
                </a:solidFill>
                <a:latin typeface="Times New Roman" panose="02020603050405020304" pitchFamily="18" charset="0"/>
                <a:cs typeface="Times New Roman" panose="02020603050405020304" pitchFamily="18" charset="0"/>
              </a:rPr>
              <a:t> поведения выделить невозможно, так как здесь обычно происходит влияние сочетания различных неблагоприятных факторов внешней среды и личностных особенностей каждого конкретного человека. Как правило, выявить предрасположенность к </a:t>
            </a:r>
            <a:r>
              <a:rPr lang="ru-RU" sz="2800" dirty="0" err="1">
                <a:solidFill>
                  <a:srgbClr val="444444"/>
                </a:solidFill>
                <a:latin typeface="Times New Roman" panose="02020603050405020304" pitchFamily="18" charset="0"/>
                <a:cs typeface="Times New Roman" panose="02020603050405020304" pitchFamily="18" charset="0"/>
              </a:rPr>
              <a:t>аддиктивному</a:t>
            </a:r>
            <a:r>
              <a:rPr lang="ru-RU" sz="2800" dirty="0">
                <a:solidFill>
                  <a:srgbClr val="444444"/>
                </a:solidFill>
                <a:latin typeface="Times New Roman" panose="02020603050405020304" pitchFamily="18" charset="0"/>
                <a:cs typeface="Times New Roman" panose="02020603050405020304" pitchFamily="18" charset="0"/>
              </a:rPr>
              <a:t> поведению у подростков и детей можно с помощью специальных психологических методик и по наличию определенных особенностей личности и характера.</a:t>
            </a:r>
            <a:r>
              <a:rPr lang="ru-RU" sz="2800" dirty="0">
                <a:latin typeface="Times New Roman" panose="02020603050405020304" pitchFamily="18" charset="0"/>
                <a:cs typeface="Times New Roman" panose="02020603050405020304" pitchFamily="18" charset="0"/>
              </a:rPr>
              <a:t/>
            </a:r>
            <a:br>
              <a:rPr lang="ru-RU" sz="2800" dirty="0">
                <a:latin typeface="Times New Roman" panose="02020603050405020304" pitchFamily="18" charset="0"/>
                <a:cs typeface="Times New Roman" panose="02020603050405020304" pitchFamily="18" charset="0"/>
              </a:rPr>
            </a:br>
            <a:r>
              <a:rPr lang="ru-RU" sz="2800" dirty="0">
                <a:latin typeface="Times New Roman" panose="02020603050405020304" pitchFamily="18" charset="0"/>
                <a:cs typeface="Times New Roman" panose="02020603050405020304" pitchFamily="18" charset="0"/>
              </a:rPr>
              <a:t/>
            </a:r>
            <a:br>
              <a:rPr lang="ru-RU" sz="2800" dirty="0">
                <a:latin typeface="Times New Roman" panose="02020603050405020304" pitchFamily="18" charset="0"/>
                <a:cs typeface="Times New Roman" panose="02020603050405020304" pitchFamily="18" charset="0"/>
              </a:rPr>
            </a:br>
            <a:endParaRPr lang="ru-RU"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3585744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90981" y="1055121"/>
            <a:ext cx="8596668" cy="4608700"/>
          </a:xfrm>
        </p:spPr>
        <p:txBody>
          <a:bodyPr>
            <a:noAutofit/>
          </a:bodyPr>
          <a:lstStyle/>
          <a:p>
            <a:pPr algn="ctr"/>
            <a:r>
              <a:rPr lang="ru-RU" sz="2400" b="1" i="1" dirty="0" err="1">
                <a:solidFill>
                  <a:schemeClr val="tx1"/>
                </a:solidFill>
                <a:latin typeface="Times New Roman" panose="02020603050405020304" pitchFamily="18" charset="0"/>
                <a:cs typeface="Times New Roman" panose="02020603050405020304" pitchFamily="18" charset="0"/>
              </a:rPr>
              <a:t>Аддиктивное</a:t>
            </a:r>
            <a:r>
              <a:rPr lang="ru-RU" sz="2400" b="1" i="1" dirty="0">
                <a:solidFill>
                  <a:schemeClr val="tx1"/>
                </a:solidFill>
                <a:latin typeface="Times New Roman" panose="02020603050405020304" pitchFamily="18" charset="0"/>
                <a:cs typeface="Times New Roman" panose="02020603050405020304" pitchFamily="18" charset="0"/>
              </a:rPr>
              <a:t> поведение обычно развивается при сочетании вышеперечисленных особенностей с определенными обстоятельствами, например, неблагоприятной социальной средой, низкой адаптацией ребенка к условиям образовательного учреждения и т.д. </a:t>
            </a:r>
            <a:endParaRPr lang="ru-RU" sz="2400" b="1" i="1" dirty="0" smtClean="0">
              <a:solidFill>
                <a:schemeClr val="tx1"/>
              </a:solidFill>
              <a:latin typeface="Times New Roman" panose="02020603050405020304" pitchFamily="18" charset="0"/>
              <a:cs typeface="Times New Roman" panose="02020603050405020304" pitchFamily="18" charset="0"/>
            </a:endParaRPr>
          </a:p>
          <a:p>
            <a:pPr algn="ctr"/>
            <a:r>
              <a:rPr lang="ru-RU" sz="2400" b="1" i="1" dirty="0" smtClean="0">
                <a:solidFill>
                  <a:schemeClr val="tx1"/>
                </a:solidFill>
                <a:latin typeface="Times New Roman" panose="02020603050405020304" pitchFamily="18" charset="0"/>
                <a:cs typeface="Times New Roman" panose="02020603050405020304" pitchFamily="18" charset="0"/>
              </a:rPr>
              <a:t>Также </a:t>
            </a:r>
            <a:r>
              <a:rPr lang="ru-RU" sz="2400" b="1" i="1" dirty="0">
                <a:solidFill>
                  <a:schemeClr val="tx1"/>
                </a:solidFill>
                <a:latin typeface="Times New Roman" panose="02020603050405020304" pitchFamily="18" charset="0"/>
                <a:cs typeface="Times New Roman" panose="02020603050405020304" pitchFamily="18" charset="0"/>
              </a:rPr>
              <a:t>выделяют дополнительные факторы риска, такие как стремление непременно выделиться из общей массы, азартность, психологическая неустойчивость, одиночество, восприятие обычных житейских обстоятельств в качестве неблагоприятных, скудность эмоций и т.д.</a:t>
            </a:r>
            <a:br>
              <a:rPr lang="ru-RU" sz="2400" b="1" i="1" dirty="0">
                <a:solidFill>
                  <a:schemeClr val="tx1"/>
                </a:solidFill>
                <a:latin typeface="Times New Roman" panose="02020603050405020304" pitchFamily="18" charset="0"/>
                <a:cs typeface="Times New Roman" panose="02020603050405020304" pitchFamily="18" charset="0"/>
              </a:rPr>
            </a:br>
            <a:r>
              <a:rPr lang="ru-RU" sz="2400" b="1" i="1" dirty="0">
                <a:solidFill>
                  <a:schemeClr val="tx1"/>
                </a:solidFill>
                <a:latin typeface="Times New Roman" panose="02020603050405020304" pitchFamily="18" charset="0"/>
                <a:cs typeface="Times New Roman" panose="02020603050405020304" pitchFamily="18" charset="0"/>
              </a:rPr>
              <a:t/>
            </a:r>
            <a:br>
              <a:rPr lang="ru-RU" sz="2400" b="1" i="1" dirty="0">
                <a:solidFill>
                  <a:schemeClr val="tx1"/>
                </a:solidFill>
                <a:latin typeface="Times New Roman" panose="02020603050405020304" pitchFamily="18" charset="0"/>
                <a:cs typeface="Times New Roman" panose="02020603050405020304" pitchFamily="18" charset="0"/>
              </a:rPr>
            </a:br>
            <a:endParaRPr lang="ru-RU" sz="2400" b="1" i="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8175888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600"/>
            <a:ext cx="8596668" cy="700585"/>
          </a:xfrm>
        </p:spPr>
        <p:txBody>
          <a:bodyPr/>
          <a:lstStyle/>
          <a:p>
            <a:pPr algn="ctr"/>
            <a:r>
              <a:rPr lang="ru-RU" sz="3200" b="1" i="1" dirty="0">
                <a:solidFill>
                  <a:srgbClr val="C42F1A"/>
                </a:solidFill>
                <a:latin typeface="Times New Roman" panose="02020603050405020304" pitchFamily="18" charset="0"/>
                <a:cs typeface="Times New Roman" panose="02020603050405020304" pitchFamily="18" charset="0"/>
              </a:rPr>
              <a:t>Диагностика и терапия</a:t>
            </a:r>
            <a:endParaRPr lang="ru-RU" dirty="0"/>
          </a:p>
        </p:txBody>
      </p:sp>
      <p:sp>
        <p:nvSpPr>
          <p:cNvPr id="4" name="Объект 3"/>
          <p:cNvSpPr>
            <a:spLocks noGrp="1"/>
          </p:cNvSpPr>
          <p:nvPr>
            <p:ph sz="half" idx="2"/>
          </p:nvPr>
        </p:nvSpPr>
        <p:spPr>
          <a:xfrm>
            <a:off x="4674394" y="1310185"/>
            <a:ext cx="5350237" cy="4731177"/>
          </a:xfrm>
        </p:spPr>
        <p:txBody>
          <a:bodyPr>
            <a:normAutofit lnSpcReduction="10000"/>
          </a:bodyPr>
          <a:lstStyle/>
          <a:p>
            <a:pPr lvl="0">
              <a:buClr>
                <a:srgbClr val="90C226"/>
              </a:buClr>
            </a:pPr>
            <a:r>
              <a:rPr lang="ru-RU" sz="2000" b="1" dirty="0">
                <a:solidFill>
                  <a:srgbClr val="444444"/>
                </a:solidFill>
                <a:latin typeface="Times New Roman" panose="02020603050405020304" pitchFamily="18" charset="0"/>
                <a:cs typeface="Times New Roman" panose="02020603050405020304" pitchFamily="18" charset="0"/>
              </a:rPr>
              <a:t>Выявить </a:t>
            </a:r>
            <a:r>
              <a:rPr lang="ru-RU" sz="2000" b="1" dirty="0" err="1">
                <a:solidFill>
                  <a:srgbClr val="444444"/>
                </a:solidFill>
                <a:latin typeface="Times New Roman" panose="02020603050405020304" pitchFamily="18" charset="0"/>
                <a:cs typeface="Times New Roman" panose="02020603050405020304" pitchFamily="18" charset="0"/>
              </a:rPr>
              <a:t>аддиктивное</a:t>
            </a:r>
            <a:r>
              <a:rPr lang="ru-RU" sz="2000" b="1" dirty="0">
                <a:solidFill>
                  <a:srgbClr val="444444"/>
                </a:solidFill>
                <a:latin typeface="Times New Roman" panose="02020603050405020304" pitchFamily="18" charset="0"/>
                <a:cs typeface="Times New Roman" panose="02020603050405020304" pitchFamily="18" charset="0"/>
              </a:rPr>
              <a:t> поведение может квалифицированный психолог по результатам подробной беседы с пациентом, в ходе которой врач собирает подробный семейный анамнез, информацию о жизни и профессиональной деятельности больного, выявляет его личностные особенности. В ходе такой беседы специалист внимательно наблюдает за речью и поведением пациента, в которых также могут присутствовать определенные маркеры </a:t>
            </a:r>
            <a:r>
              <a:rPr lang="ru-RU" sz="2000" b="1" dirty="0" err="1">
                <a:solidFill>
                  <a:srgbClr val="444444"/>
                </a:solidFill>
                <a:latin typeface="Times New Roman" panose="02020603050405020304" pitchFamily="18" charset="0"/>
                <a:cs typeface="Times New Roman" panose="02020603050405020304" pitchFamily="18" charset="0"/>
              </a:rPr>
              <a:t>аддикции</a:t>
            </a:r>
            <a:r>
              <a:rPr lang="ru-RU" sz="2000" b="1" dirty="0">
                <a:solidFill>
                  <a:srgbClr val="444444"/>
                </a:solidFill>
                <a:latin typeface="Times New Roman" panose="02020603050405020304" pitchFamily="18" charset="0"/>
                <a:cs typeface="Times New Roman" panose="02020603050405020304" pitchFamily="18" charset="0"/>
              </a:rPr>
              <a:t>, например, реактивность или залипание в речи, негативные высказывания о себе и т.д. </a:t>
            </a:r>
          </a:p>
          <a:p>
            <a:endParaRPr lang="ru-RU" dirty="0"/>
          </a:p>
        </p:txBody>
      </p:sp>
      <p:pic>
        <p:nvPicPr>
          <p:cNvPr id="3074" name="Picture 2" descr="http://odepressii.ru/wp-content/uploads/2015/03/Vyjavlenie-addiktivnogo-povedenija-300x199.jpg"/>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bwMode="auto">
          <a:xfrm>
            <a:off x="864394" y="2837656"/>
            <a:ext cx="3810000" cy="25273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4596379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599"/>
            <a:ext cx="8596668" cy="5409063"/>
          </a:xfrm>
        </p:spPr>
        <p:txBody>
          <a:bodyPr>
            <a:normAutofit fontScale="90000"/>
          </a:bodyPr>
          <a:lstStyle/>
          <a:p>
            <a:r>
              <a:rPr lang="ru-RU" sz="2600" b="1" dirty="0">
                <a:solidFill>
                  <a:srgbClr val="444444"/>
                </a:solidFill>
                <a:latin typeface="Times New Roman" panose="02020603050405020304" pitchFamily="18" charset="0"/>
                <a:ea typeface="+mn-ea"/>
                <a:cs typeface="Times New Roman" panose="02020603050405020304" pitchFamily="18" charset="0"/>
              </a:rPr>
              <a:t>В качестве главного метода лечения </a:t>
            </a:r>
            <a:r>
              <a:rPr lang="ru-RU" sz="2600" b="1" dirty="0" err="1">
                <a:solidFill>
                  <a:srgbClr val="444444"/>
                </a:solidFill>
                <a:latin typeface="Times New Roman" panose="02020603050405020304" pitchFamily="18" charset="0"/>
                <a:ea typeface="+mn-ea"/>
                <a:cs typeface="Times New Roman" panose="02020603050405020304" pitchFamily="18" charset="0"/>
              </a:rPr>
              <a:t>аддикций</a:t>
            </a:r>
            <a:r>
              <a:rPr lang="ru-RU" sz="2600" b="1" dirty="0">
                <a:solidFill>
                  <a:srgbClr val="444444"/>
                </a:solidFill>
                <a:latin typeface="Times New Roman" panose="02020603050405020304" pitchFamily="18" charset="0"/>
                <a:ea typeface="+mn-ea"/>
                <a:cs typeface="Times New Roman" panose="02020603050405020304" pitchFamily="18" charset="0"/>
              </a:rPr>
              <a:t> используется </a:t>
            </a:r>
            <a:r>
              <a:rPr lang="ru-RU" sz="2600" b="1" dirty="0">
                <a:solidFill>
                  <a:srgbClr val="FF0000"/>
                </a:solidFill>
                <a:latin typeface="Times New Roman" panose="02020603050405020304" pitchFamily="18" charset="0"/>
                <a:ea typeface="+mn-ea"/>
                <a:cs typeface="Times New Roman" panose="02020603050405020304" pitchFamily="18" charset="0"/>
              </a:rPr>
              <a:t>психотерапия</a:t>
            </a:r>
            <a:r>
              <a:rPr lang="ru-RU" sz="2600" b="1" dirty="0">
                <a:solidFill>
                  <a:srgbClr val="444444"/>
                </a:solidFill>
                <a:latin typeface="Times New Roman" panose="02020603050405020304" pitchFamily="18" charset="0"/>
                <a:ea typeface="+mn-ea"/>
                <a:cs typeface="Times New Roman" panose="02020603050405020304" pitchFamily="18" charset="0"/>
              </a:rPr>
              <a:t>. Если речь идет о тяжелой наркотической или алкогольной зависимости может потребоваться госпитализация больного и проведение </a:t>
            </a:r>
            <a:r>
              <a:rPr lang="ru-RU" sz="2600" b="1" dirty="0" err="1">
                <a:solidFill>
                  <a:srgbClr val="444444"/>
                </a:solidFill>
                <a:latin typeface="Times New Roman" panose="02020603050405020304" pitchFamily="18" charset="0"/>
                <a:ea typeface="+mn-ea"/>
                <a:cs typeface="Times New Roman" panose="02020603050405020304" pitchFamily="18" charset="0"/>
              </a:rPr>
              <a:t>дезинтоксикации</a:t>
            </a:r>
            <a:r>
              <a:rPr lang="ru-RU" sz="2600" b="1" dirty="0">
                <a:solidFill>
                  <a:srgbClr val="444444"/>
                </a:solidFill>
                <a:latin typeface="Times New Roman" panose="02020603050405020304" pitchFamily="18" charset="0"/>
                <a:ea typeface="+mn-ea"/>
                <a:cs typeface="Times New Roman" panose="02020603050405020304" pitchFamily="18" charset="0"/>
              </a:rPr>
              <a:t> организма. Так как большинство психологов рассматривают проявления </a:t>
            </a:r>
            <a:r>
              <a:rPr lang="ru-RU" sz="2600" b="1" dirty="0" err="1">
                <a:solidFill>
                  <a:srgbClr val="444444"/>
                </a:solidFill>
                <a:latin typeface="Times New Roman" panose="02020603050405020304" pitchFamily="18" charset="0"/>
                <a:ea typeface="+mn-ea"/>
                <a:cs typeface="Times New Roman" panose="02020603050405020304" pitchFamily="18" charset="0"/>
              </a:rPr>
              <a:t>аддикции</a:t>
            </a:r>
            <a:r>
              <a:rPr lang="ru-RU" sz="2600" b="1" dirty="0">
                <a:solidFill>
                  <a:srgbClr val="444444"/>
                </a:solidFill>
                <a:latin typeface="Times New Roman" panose="02020603050405020304" pitchFamily="18" charset="0"/>
                <a:ea typeface="+mn-ea"/>
                <a:cs typeface="Times New Roman" panose="02020603050405020304" pitchFamily="18" charset="0"/>
              </a:rPr>
              <a:t> как побочное явление семейного неблагополучия, предпочтение обычно отдается семейной психотерапии, которая может быть стратегической, структурной или функциональной. Основными целями такого психотерапевтического лечения является определение факторов, вызвавших </a:t>
            </a:r>
            <a:r>
              <a:rPr lang="ru-RU" sz="2600" b="1" dirty="0" err="1">
                <a:solidFill>
                  <a:srgbClr val="444444"/>
                </a:solidFill>
                <a:latin typeface="Times New Roman" panose="02020603050405020304" pitchFamily="18" charset="0"/>
                <a:ea typeface="+mn-ea"/>
                <a:cs typeface="Times New Roman" panose="02020603050405020304" pitchFamily="18" charset="0"/>
              </a:rPr>
              <a:t>девиантное</a:t>
            </a:r>
            <a:r>
              <a:rPr lang="ru-RU" sz="2600" b="1" dirty="0">
                <a:solidFill>
                  <a:srgbClr val="444444"/>
                </a:solidFill>
                <a:latin typeface="Times New Roman" panose="02020603050405020304" pitchFamily="18" charset="0"/>
                <a:ea typeface="+mn-ea"/>
                <a:cs typeface="Times New Roman" panose="02020603050405020304" pitchFamily="18" charset="0"/>
              </a:rPr>
              <a:t> поведение, нормализация отношений внутри семьи, разработка индивидуального подхода к лечению.</a:t>
            </a:r>
            <a:r>
              <a:rPr lang="ru-RU" sz="2600" b="1" dirty="0">
                <a:solidFill>
                  <a:prstClr val="black">
                    <a:lumMod val="75000"/>
                    <a:lumOff val="25000"/>
                  </a:prstClr>
                </a:solidFill>
                <a:latin typeface="Times New Roman" panose="02020603050405020304" pitchFamily="18" charset="0"/>
                <a:ea typeface="+mn-ea"/>
                <a:cs typeface="Times New Roman" panose="02020603050405020304" pitchFamily="18" charset="0"/>
              </a:rPr>
              <a:t/>
            </a:r>
            <a:br>
              <a:rPr lang="ru-RU" sz="2600" b="1" dirty="0">
                <a:solidFill>
                  <a:prstClr val="black">
                    <a:lumMod val="75000"/>
                    <a:lumOff val="25000"/>
                  </a:prstClr>
                </a:solidFill>
                <a:latin typeface="Times New Roman" panose="02020603050405020304" pitchFamily="18" charset="0"/>
                <a:ea typeface="+mn-ea"/>
                <a:cs typeface="Times New Roman" panose="02020603050405020304" pitchFamily="18" charset="0"/>
              </a:rPr>
            </a:br>
            <a:endParaRPr lang="ru-RU" dirty="0"/>
          </a:p>
        </p:txBody>
      </p:sp>
    </p:spTree>
    <p:extLst>
      <p:ext uri="{BB962C8B-B14F-4D97-AF65-F5344CB8AC3E}">
        <p14:creationId xmlns:p14="http://schemas.microsoft.com/office/powerpoint/2010/main" val="394503243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05469" y="163773"/>
            <a:ext cx="6578221" cy="1637731"/>
          </a:xfrm>
        </p:spPr>
        <p:txBody>
          <a:bodyPr>
            <a:normAutofit fontScale="90000"/>
          </a:bodyPr>
          <a:lstStyle/>
          <a:p>
            <a:pPr algn="ctr"/>
            <a:r>
              <a:rPr lang="ru-RU" sz="2200" b="1" dirty="0" smtClean="0">
                <a:solidFill>
                  <a:srgbClr val="FF0000"/>
                </a:solidFill>
                <a:latin typeface="Times New Roman" panose="02020603050405020304" pitchFamily="18" charset="0"/>
                <a:cs typeface="Times New Roman" panose="02020603050405020304" pitchFamily="18" charset="0"/>
              </a:rPr>
              <a:t>Профилактика </a:t>
            </a:r>
            <a:r>
              <a:rPr lang="ru-RU" sz="2200" b="1" dirty="0" err="1">
                <a:solidFill>
                  <a:srgbClr val="FF0000"/>
                </a:solidFill>
                <a:latin typeface="Times New Roman" panose="02020603050405020304" pitchFamily="18" charset="0"/>
                <a:cs typeface="Times New Roman" panose="02020603050405020304" pitchFamily="18" charset="0"/>
              </a:rPr>
              <a:t>аддиктивного</a:t>
            </a:r>
            <a:r>
              <a:rPr lang="ru-RU" sz="2200" b="1" dirty="0">
                <a:solidFill>
                  <a:srgbClr val="FF0000"/>
                </a:solidFill>
                <a:latin typeface="Times New Roman" panose="02020603050405020304" pitchFamily="18" charset="0"/>
                <a:cs typeface="Times New Roman" panose="02020603050405020304" pitchFamily="18" charset="0"/>
              </a:rPr>
              <a:t> поведения </a:t>
            </a:r>
            <a:r>
              <a:rPr lang="ru-RU" sz="2200" b="1" dirty="0">
                <a:solidFill>
                  <a:srgbClr val="444444"/>
                </a:solidFill>
                <a:latin typeface="Times New Roman" panose="02020603050405020304" pitchFamily="18" charset="0"/>
                <a:cs typeface="Times New Roman" panose="02020603050405020304" pitchFamily="18" charset="0"/>
              </a:rPr>
              <a:t>будет тем более эффективной, чем раньше ее начать. </a:t>
            </a:r>
            <a:r>
              <a:rPr lang="ru-RU" sz="2200" b="1" dirty="0" smtClean="0">
                <a:solidFill>
                  <a:srgbClr val="444444"/>
                </a:solidFill>
                <a:latin typeface="Times New Roman" panose="02020603050405020304" pitchFamily="18" charset="0"/>
                <a:cs typeface="Times New Roman" panose="02020603050405020304" pitchFamily="18" charset="0"/>
              </a:rPr>
              <a:t/>
            </a:r>
            <a:br>
              <a:rPr lang="ru-RU" sz="2200" b="1" dirty="0" smtClean="0">
                <a:solidFill>
                  <a:srgbClr val="444444"/>
                </a:solidFill>
                <a:latin typeface="Times New Roman" panose="02020603050405020304" pitchFamily="18" charset="0"/>
                <a:cs typeface="Times New Roman" panose="02020603050405020304" pitchFamily="18" charset="0"/>
              </a:rPr>
            </a:br>
            <a:r>
              <a:rPr lang="ru-RU" sz="2200" b="1" dirty="0" smtClean="0">
                <a:solidFill>
                  <a:srgbClr val="444444"/>
                </a:solidFill>
                <a:latin typeface="Times New Roman" panose="02020603050405020304" pitchFamily="18" charset="0"/>
                <a:cs typeface="Times New Roman" panose="02020603050405020304" pitchFamily="18" charset="0"/>
              </a:rPr>
              <a:t>Раннее </a:t>
            </a:r>
            <a:r>
              <a:rPr lang="ru-RU" sz="2200" b="1" dirty="0">
                <a:solidFill>
                  <a:srgbClr val="444444"/>
                </a:solidFill>
                <a:latin typeface="Times New Roman" panose="02020603050405020304" pitchFamily="18" charset="0"/>
                <a:cs typeface="Times New Roman" panose="02020603050405020304" pitchFamily="18" charset="0"/>
              </a:rPr>
              <a:t>предупреждение развития </a:t>
            </a:r>
            <a:r>
              <a:rPr lang="ru-RU" sz="2200" b="1" dirty="0" err="1">
                <a:solidFill>
                  <a:srgbClr val="444444"/>
                </a:solidFill>
                <a:latin typeface="Times New Roman" panose="02020603050405020304" pitchFamily="18" charset="0"/>
                <a:cs typeface="Times New Roman" panose="02020603050405020304" pitchFamily="18" charset="0"/>
              </a:rPr>
              <a:t>аддикции</a:t>
            </a:r>
            <a:r>
              <a:rPr lang="ru-RU" sz="2200" b="1" dirty="0">
                <a:solidFill>
                  <a:srgbClr val="444444"/>
                </a:solidFill>
                <a:latin typeface="Times New Roman" panose="02020603050405020304" pitchFamily="18" charset="0"/>
                <a:cs typeface="Times New Roman" panose="02020603050405020304" pitchFamily="18" charset="0"/>
              </a:rPr>
              <a:t> включает в себя, прежде всего, диагностический этап, который должен проводиться в образовательных учреждениях с целью выявления детей со склонностью к </a:t>
            </a:r>
            <a:r>
              <a:rPr lang="ru-RU" sz="2200" b="1" dirty="0" err="1">
                <a:solidFill>
                  <a:srgbClr val="444444"/>
                </a:solidFill>
                <a:latin typeface="Times New Roman" panose="02020603050405020304" pitchFamily="18" charset="0"/>
                <a:cs typeface="Times New Roman" panose="02020603050405020304" pitchFamily="18" charset="0"/>
              </a:rPr>
              <a:t>девиантному</a:t>
            </a:r>
            <a:r>
              <a:rPr lang="ru-RU" sz="2200" b="1" dirty="0">
                <a:solidFill>
                  <a:srgbClr val="444444"/>
                </a:solidFill>
                <a:latin typeface="Times New Roman" panose="02020603050405020304" pitchFamily="18" charset="0"/>
                <a:cs typeface="Times New Roman" panose="02020603050405020304" pitchFamily="18" charset="0"/>
              </a:rPr>
              <a:t> поведению. Также первичная профилактика подразумевает предупреждение вовлечения детей и подростков в любые формы зависимостей. Сюда также относится и информирование о возможных последствиях зависимостей методах борьбы со стрессом и технологиях общения. Специалисты отмечают важность для современного общества популяризации иных видов досуга, например, спортивных секций. </a:t>
            </a:r>
            <a:r>
              <a:rPr lang="ru-RU" sz="2200" b="1" dirty="0" smtClean="0">
                <a:solidFill>
                  <a:srgbClr val="444444"/>
                </a:solidFill>
                <a:latin typeface="Times New Roman" panose="02020603050405020304" pitchFamily="18" charset="0"/>
                <a:cs typeface="Times New Roman" panose="02020603050405020304" pitchFamily="18" charset="0"/>
              </a:rPr>
              <a:t/>
            </a:r>
            <a:br>
              <a:rPr lang="ru-RU" sz="2200" b="1" dirty="0" smtClean="0">
                <a:solidFill>
                  <a:srgbClr val="444444"/>
                </a:solidFill>
                <a:latin typeface="Times New Roman" panose="02020603050405020304" pitchFamily="18" charset="0"/>
                <a:cs typeface="Times New Roman" panose="02020603050405020304" pitchFamily="18" charset="0"/>
              </a:rPr>
            </a:br>
            <a:r>
              <a:rPr lang="ru-RU" dirty="0"/>
              <a:t/>
            </a:r>
            <a:br>
              <a:rPr lang="ru-RU" dirty="0"/>
            </a:br>
            <a:endParaRPr lang="ru-RU" dirty="0"/>
          </a:p>
        </p:txBody>
      </p:sp>
    </p:spTree>
    <p:extLst>
      <p:ext uri="{BB962C8B-B14F-4D97-AF65-F5344CB8AC3E}">
        <p14:creationId xmlns:p14="http://schemas.microsoft.com/office/powerpoint/2010/main" val="41887541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723331"/>
            <a:ext cx="8596668" cy="5318031"/>
          </a:xfrm>
        </p:spPr>
        <p:txBody>
          <a:bodyPr>
            <a:normAutofit/>
          </a:bodyPr>
          <a:lstStyle/>
          <a:p>
            <a:r>
              <a:rPr lang="ru-RU" sz="2400" b="1" i="1" dirty="0">
                <a:solidFill>
                  <a:srgbClr val="444444"/>
                </a:solidFill>
                <a:latin typeface="Times New Roman" panose="02020603050405020304" pitchFamily="18" charset="0"/>
                <a:ea typeface="+mj-ea"/>
                <a:cs typeface="Times New Roman" panose="02020603050405020304" pitchFamily="18" charset="0"/>
              </a:rPr>
              <a:t>Следующий </a:t>
            </a:r>
            <a:r>
              <a:rPr lang="ru-RU" sz="2400" b="1" i="1" dirty="0">
                <a:solidFill>
                  <a:srgbClr val="FF0000"/>
                </a:solidFill>
                <a:latin typeface="Times New Roman" panose="02020603050405020304" pitchFamily="18" charset="0"/>
                <a:ea typeface="+mj-ea"/>
                <a:cs typeface="Times New Roman" panose="02020603050405020304" pitchFamily="18" charset="0"/>
              </a:rPr>
              <a:t>этап реабилитации – коррекционный</a:t>
            </a:r>
            <a:r>
              <a:rPr lang="ru-RU" sz="2400" b="1" i="1" dirty="0">
                <a:solidFill>
                  <a:srgbClr val="444444"/>
                </a:solidFill>
                <a:latin typeface="Times New Roman" panose="02020603050405020304" pitchFamily="18" charset="0"/>
                <a:ea typeface="+mj-ea"/>
                <a:cs typeface="Times New Roman" panose="02020603050405020304" pitchFamily="18" charset="0"/>
              </a:rPr>
              <a:t>, направлен на исправление уже имеющихся вредных привычек и зависимостей. Этой задачей должен заниматься квалифицированный психолог. При этом профилактические занятия могут быть как индивидуальными, так и групповыми. В качестве групповых техник особенно эффективны тренинги личностного роста, предполагающие коррекцию отдельных особенностей личности и поведения. Если человек прошел курс лечения, после которого ему удалось избавиться от пагубной зависимости, необходимо принять меры для его социализации, возвращению к активной жизни и предотвращению рецидивов.</a:t>
            </a:r>
            <a:r>
              <a:rPr lang="ru-RU" sz="2400" dirty="0">
                <a:solidFill>
                  <a:srgbClr val="90C226"/>
                </a:solidFill>
                <a:ea typeface="+mj-ea"/>
                <a:cs typeface="+mj-cs"/>
              </a:rPr>
              <a:t/>
            </a:r>
            <a:br>
              <a:rPr lang="ru-RU" sz="2400" dirty="0">
                <a:solidFill>
                  <a:srgbClr val="90C226"/>
                </a:solidFill>
                <a:ea typeface="+mj-ea"/>
                <a:cs typeface="+mj-cs"/>
              </a:rPr>
            </a:br>
            <a:endParaRPr lang="ru-RU" sz="2400" dirty="0"/>
          </a:p>
        </p:txBody>
      </p:sp>
    </p:spTree>
    <p:extLst>
      <p:ext uri="{BB962C8B-B14F-4D97-AF65-F5344CB8AC3E}">
        <p14:creationId xmlns:p14="http://schemas.microsoft.com/office/powerpoint/2010/main" val="4114966060"/>
      </p:ext>
    </p:extLst>
  </p:cSld>
  <p:clrMapOvr>
    <a:masterClrMapping/>
  </p:clrMapOvr>
  <p:timing>
    <p:tnLst>
      <p:par>
        <p:cTn id="1" dur="indefinite" restart="never" nodeType="tmRoot"/>
      </p:par>
    </p:tnLst>
  </p:timing>
</p:sld>
</file>

<file path=ppt/theme/theme1.xml><?xml version="1.0" encoding="utf-8"?>
<a:theme xmlns:a="http://schemas.openxmlformats.org/drawingml/2006/main" name="Грань">
  <a:themeElements>
    <a:clrScheme name="Грань">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Грань">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рань">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64</TotalTime>
  <Words>526</Words>
  <Application>Microsoft Office PowerPoint</Application>
  <PresentationFormat>Произвольный</PresentationFormat>
  <Paragraphs>19</Paragraphs>
  <Slides>10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10</vt:i4>
      </vt:variant>
    </vt:vector>
  </HeadingPairs>
  <TitlesOfParts>
    <vt:vector size="11" baseType="lpstr">
      <vt:lpstr>Грань</vt:lpstr>
      <vt:lpstr>Аддиктивное  поведение</vt:lpstr>
      <vt:lpstr>Аддиктивное поведение – это одна из форм так называемого разрушительного (деструктивного) поведения, при котором человек будто стремится убежать от окружающей реальности, фиксируя свое внимание на конкретных видах деятельности и предметах или изменяя собственное психоэмоциональное состояния путем употребления различных веществ. По сути, прибегая к аддиктивному поведению, люди стремятся создать для себя иллюзию некой безопасности, прийти к жизненному равновесию.  </vt:lpstr>
      <vt:lpstr>Виды, специфика</vt:lpstr>
      <vt:lpstr>Причины  развития аддиктивного поведения</vt:lpstr>
      <vt:lpstr>Презентация PowerPoint</vt:lpstr>
      <vt:lpstr>Диагностика и терапия</vt:lpstr>
      <vt:lpstr>В качестве главного метода лечения аддикций используется психотерапия. Если речь идет о тяжелой наркотической или алкогольной зависимости может потребоваться госпитализация больного и проведение дезинтоксикации организма. Так как большинство психологов рассматривают проявления аддикции как побочное явление семейного неблагополучия, предпочтение обычно отдается семейной психотерапии, которая может быть стратегической, структурной или функциональной. Основными целями такого психотерапевтического лечения является определение факторов, вызвавших девиантное поведение, нормализация отношений внутри семьи, разработка индивидуального подхода к лечению. </vt:lpstr>
      <vt:lpstr>Профилактика аддиктивного поведения будет тем более эффективной, чем раньше ее начать.  Раннее предупреждение развития аддикции включает в себя, прежде всего, диагностический этап, который должен проводиться в образовательных учреждениях с целью выявления детей со склонностью к девиантному поведению. Также первичная профилактика подразумевает предупреждение вовлечения детей и подростков в любые формы зависимостей. Сюда также относится и информирование о возможных последствиях зависимостей методах борьбы со стрессом и технологиях общения. Специалисты отмечают важность для современного общества популяризации иных видов досуга, например, спортивных секций.   </vt:lpstr>
      <vt:lpstr>Презентация PowerPoint</vt:lpstr>
      <vt:lpstr>Спасибо за внимание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Контрольная работа № 1</dc:title>
  <dc:creator>User</dc:creator>
  <cp:lastModifiedBy>МБДОУ № 537</cp:lastModifiedBy>
  <cp:revision>10</cp:revision>
  <dcterms:created xsi:type="dcterms:W3CDTF">2015-09-14T06:28:44Z</dcterms:created>
  <dcterms:modified xsi:type="dcterms:W3CDTF">2019-05-22T08:28:30Z</dcterms:modified>
</cp:coreProperties>
</file>