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7" r:id="rId1"/>
  </p:sldMasterIdLst>
  <p:notesMasterIdLst>
    <p:notesMasterId r:id="rId8"/>
  </p:notesMasterIdLst>
  <p:sldIdLst>
    <p:sldId id="257" r:id="rId2"/>
    <p:sldId id="261" r:id="rId3"/>
    <p:sldId id="259" r:id="rId4"/>
    <p:sldId id="262" r:id="rId5"/>
    <p:sldId id="263" r:id="rId6"/>
    <p:sldId id="264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1AB041FF-4539-4932-B263-09E386B699BE}">
          <p14:sldIdLst>
            <p14:sldId id="257"/>
            <p14:sldId id="261"/>
            <p14:sldId id="259"/>
            <p14:sldId id="262"/>
            <p14:sldId id="263"/>
            <p14:sldId id="264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5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14925F-2FA3-46AB-821D-8BA5B73E6CD5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563BBB-EC4C-4003-9852-BB4921CCB9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62439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563BBB-EC4C-4003-9852-BB4921CCB907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62121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E2DB0E96-CE6C-4FDD-8594-B9F3B51F8638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FAD4DB7C-A4E9-4FFF-91DE-6F0BF0ADDC56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9639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B0E96-CE6C-4FDD-8594-B9F3B51F8638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4DB7C-A4E9-4FFF-91DE-6F0BF0ADDC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3115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B0E96-CE6C-4FDD-8594-B9F3B51F8638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4DB7C-A4E9-4FFF-91DE-6F0BF0ADDC56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1672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B0E96-CE6C-4FDD-8594-B9F3B51F8638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4DB7C-A4E9-4FFF-91DE-6F0BF0ADDC56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3184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B0E96-CE6C-4FDD-8594-B9F3B51F8638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4DB7C-A4E9-4FFF-91DE-6F0BF0ADDC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31958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B0E96-CE6C-4FDD-8594-B9F3B51F8638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4DB7C-A4E9-4FFF-91DE-6F0BF0ADDC56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96368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B0E96-CE6C-4FDD-8594-B9F3B51F8638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4DB7C-A4E9-4FFF-91DE-6F0BF0ADDC56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75033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B0E96-CE6C-4FDD-8594-B9F3B51F8638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4DB7C-A4E9-4FFF-91DE-6F0BF0ADDC56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9820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B0E96-CE6C-4FDD-8594-B9F3B51F8638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4DB7C-A4E9-4FFF-91DE-6F0BF0ADDC56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8538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B0E96-CE6C-4FDD-8594-B9F3B51F8638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4DB7C-A4E9-4FFF-91DE-6F0BF0ADDC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9041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B0E96-CE6C-4FDD-8594-B9F3B51F8638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4DB7C-A4E9-4FFF-91DE-6F0BF0ADDC56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0337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B0E96-CE6C-4FDD-8594-B9F3B51F8638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4DB7C-A4E9-4FFF-91DE-6F0BF0ADDC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3619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B0E96-CE6C-4FDD-8594-B9F3B51F8638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4DB7C-A4E9-4FFF-91DE-6F0BF0ADDC56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148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B0E96-CE6C-4FDD-8594-B9F3B51F8638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4DB7C-A4E9-4FFF-91DE-6F0BF0ADDC56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3983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B0E96-CE6C-4FDD-8594-B9F3B51F8638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4DB7C-A4E9-4FFF-91DE-6F0BF0ADDC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102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B0E96-CE6C-4FDD-8594-B9F3B51F8638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4DB7C-A4E9-4FFF-91DE-6F0BF0ADDC56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328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B0E96-CE6C-4FDD-8594-B9F3B51F8638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4DB7C-A4E9-4FFF-91DE-6F0BF0ADDC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4981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2DB0E96-CE6C-4FDD-8594-B9F3B51F8638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AD4DB7C-A4E9-4FFF-91DE-6F0BF0ADDC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5076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59" r:id="rId12"/>
    <p:sldLayoutId id="2147483760" r:id="rId13"/>
    <p:sldLayoutId id="2147483761" r:id="rId14"/>
    <p:sldLayoutId id="2147483762" r:id="rId15"/>
    <p:sldLayoutId id="2147483763" r:id="rId16"/>
    <p:sldLayoutId id="2147483764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  <a:latin typeface="Arial Black" panose="020B0A04020102020204" pitchFamily="34" charset="0"/>
                <a:cs typeface="Aparajita" panose="020B0604020202020204" pitchFamily="34" charset="0"/>
              </a:rPr>
              <a:t>«</a:t>
            </a:r>
            <a:r>
              <a:rPr lang="ru-RU" dirty="0" err="1" smtClean="0">
                <a:solidFill>
                  <a:srgbClr val="0070C0"/>
                </a:solidFill>
                <a:latin typeface="Arial Black" panose="020B0A04020102020204" pitchFamily="34" charset="0"/>
                <a:cs typeface="Aparajita" panose="020B0604020202020204" pitchFamily="34" charset="0"/>
              </a:rPr>
              <a:t>Аутодеструктивное</a:t>
            </a:r>
            <a:r>
              <a:rPr lang="ru-RU" dirty="0" smtClean="0">
                <a:solidFill>
                  <a:srgbClr val="0070C0"/>
                </a:solidFill>
                <a:latin typeface="Arial Black" panose="020B0A04020102020204" pitchFamily="34" charset="0"/>
                <a:cs typeface="Aparajita" panose="020B0604020202020204" pitchFamily="34" charset="0"/>
              </a:rPr>
              <a:t>  поведение»</a:t>
            </a:r>
            <a:endParaRPr lang="ru-RU" dirty="0">
              <a:solidFill>
                <a:srgbClr val="0070C0"/>
              </a:solidFill>
              <a:latin typeface="Arial Black" panose="020B0A04020102020204" pitchFamily="34" charset="0"/>
              <a:cs typeface="Aparajita" panose="020B0604020202020204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451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5" y="696687"/>
            <a:ext cx="8596668" cy="1166948"/>
          </a:xfrm>
        </p:spPr>
        <p:txBody>
          <a:bodyPr>
            <a:normAutofit fontScale="90000"/>
          </a:bodyPr>
          <a:lstStyle/>
          <a:p>
            <a:r>
              <a:rPr lang="ru-RU" b="1" dirty="0" err="1">
                <a:solidFill>
                  <a:srgbClr val="FF0000"/>
                </a:solidFill>
              </a:rPr>
              <a:t>Аутодеструктивное</a:t>
            </a:r>
            <a:r>
              <a:rPr lang="ru-RU" b="1" dirty="0">
                <a:solidFill>
                  <a:srgbClr val="FF0000"/>
                </a:solidFill>
              </a:rPr>
              <a:t> поведение (</a:t>
            </a:r>
            <a:r>
              <a:rPr lang="ru-RU" b="1" dirty="0" err="1">
                <a:solidFill>
                  <a:srgbClr val="FF0000"/>
                </a:solidFill>
              </a:rPr>
              <a:t>саморазрушительное</a:t>
            </a:r>
            <a:r>
              <a:rPr lang="ru-RU" b="1" dirty="0">
                <a:solidFill>
                  <a:srgbClr val="FF0000"/>
                </a:solidFill>
              </a:rPr>
              <a:t> поведение)-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335" y="2177142"/>
            <a:ext cx="8596668" cy="3483429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это </a:t>
            </a:r>
            <a:r>
              <a:rPr lang="ru-RU" sz="3200" b="1" dirty="0">
                <a:solidFill>
                  <a:srgbClr val="0070C0"/>
                </a:solidFill>
              </a:rPr>
              <a:t>отклоняющееся от медицинских и психологических норм, угрожающее целостности и развитию самой личности. </a:t>
            </a:r>
            <a:r>
              <a:rPr lang="ru-RU" sz="3200" b="1" dirty="0" err="1">
                <a:solidFill>
                  <a:srgbClr val="0070C0"/>
                </a:solidFill>
              </a:rPr>
              <a:t>Саморазрушительное</a:t>
            </a:r>
            <a:r>
              <a:rPr lang="ru-RU" sz="3200" b="1" dirty="0">
                <a:solidFill>
                  <a:srgbClr val="0070C0"/>
                </a:solidFill>
              </a:rPr>
              <a:t> поведение в современном </a:t>
            </a:r>
            <a:r>
              <a:rPr lang="ru-RU" sz="3200" b="1" dirty="0" smtClean="0">
                <a:solidFill>
                  <a:srgbClr val="0070C0"/>
                </a:solidFill>
              </a:rPr>
              <a:t>мире.</a:t>
            </a:r>
            <a:endParaRPr lang="ru-RU" sz="3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7517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18607" y="574765"/>
            <a:ext cx="9980022" cy="347774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 err="1" smtClean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Аутодеструктивное</a:t>
            </a:r>
            <a:r>
              <a:rPr lang="ru-RU" b="1" dirty="0" smtClean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поведение может проявляться в различных формах: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	</a:t>
            </a:r>
            <a:r>
              <a:rPr lang="ru-RU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Аутоагрессивное</a:t>
            </a:r>
            <a:r>
              <a:rPr lang="ru-RU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(суицидальное и </a:t>
            </a:r>
            <a:r>
              <a:rPr lang="ru-RU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парасуицидальное</a:t>
            </a:r>
            <a:r>
              <a:rPr lang="ru-RU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	Пищевая зависимость (булимия и анорексия)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	Химическая зависимость (наркомания, токсикомания, алкоголизм)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	Фанатическое поведение  (участие в деструктивных религиозных культах, движении </a:t>
            </a:r>
            <a:r>
              <a:rPr lang="ru-RU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футбольныхболельщиков</a:t>
            </a:r>
            <a:r>
              <a:rPr lang="ru-RU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т. п.)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	</a:t>
            </a:r>
            <a:r>
              <a:rPr lang="ru-RU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Аутическое</a:t>
            </a:r>
            <a:r>
              <a:rPr lang="ru-RU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поведение.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6.	</a:t>
            </a:r>
            <a:r>
              <a:rPr lang="ru-RU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Виктимное</a:t>
            </a:r>
            <a:r>
              <a:rPr lang="ru-RU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поведение («Синдром жертвы»).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7.	Занятия экстремальными видами спорта.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2755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12816" y="1047809"/>
            <a:ext cx="6241816" cy="1371600"/>
          </a:xfrm>
        </p:spPr>
        <p:txBody>
          <a:bodyPr/>
          <a:lstStyle/>
          <a:p>
            <a:r>
              <a:rPr lang="ru-RU" b="1" u="sng" dirty="0"/>
              <a:t>Факторы риска и причины отклонений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25961" r="25961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295399" y="2654540"/>
            <a:ext cx="6241816" cy="3502420"/>
          </a:xfrm>
        </p:spPr>
        <p:txBody>
          <a:bodyPr>
            <a:normAutofit fontScale="92500" lnSpcReduction="10000"/>
          </a:bodyPr>
          <a:lstStyle/>
          <a:p>
            <a:pPr marL="285750" indent="-285750" algn="l">
              <a:buFont typeface="Wingdings" panose="05000000000000000000" pitchFamily="2" charset="2"/>
              <a:buChar char="v"/>
            </a:pPr>
            <a:r>
              <a:rPr lang="ru-RU" b="1" dirty="0"/>
              <a:t> </a:t>
            </a:r>
            <a:r>
              <a:rPr lang="ru-RU" sz="2400" b="1" dirty="0"/>
              <a:t>семья (невоспитанность взрослых, </a:t>
            </a:r>
            <a:r>
              <a:rPr lang="ru-RU" sz="2400" b="1" dirty="0" smtClean="0"/>
              <a:t>неправильное </a:t>
            </a:r>
            <a:r>
              <a:rPr lang="ru-RU" sz="2400" b="1" dirty="0"/>
              <a:t>понимание родителями роли семейного </a:t>
            </a:r>
            <a:r>
              <a:rPr lang="ru-RU" sz="2400" b="1" dirty="0" smtClean="0"/>
              <a:t>воспитания)</a:t>
            </a:r>
            <a:endParaRPr lang="ru-RU" sz="2400" b="1" dirty="0"/>
          </a:p>
          <a:p>
            <a:pPr marL="285750" indent="-285750" algn="l">
              <a:buFont typeface="Wingdings" panose="05000000000000000000" pitchFamily="2" charset="2"/>
              <a:buChar char="v"/>
            </a:pPr>
            <a:r>
              <a:rPr lang="ru-RU" sz="2400" b="1" dirty="0"/>
              <a:t> </a:t>
            </a:r>
            <a:r>
              <a:rPr lang="ru-RU" sz="2400" b="1" dirty="0" smtClean="0"/>
              <a:t>наследственность (проблемы </a:t>
            </a:r>
            <a:r>
              <a:rPr lang="ru-RU" sz="2400" b="1" dirty="0"/>
              <a:t>с психическим и физическим </a:t>
            </a:r>
            <a:r>
              <a:rPr lang="ru-RU" sz="2400" b="1" dirty="0" smtClean="0"/>
              <a:t>здоровьем, инвалидность) </a:t>
            </a:r>
            <a:endParaRPr lang="ru-RU" sz="2400" b="1" dirty="0"/>
          </a:p>
          <a:p>
            <a:pPr marL="285750" indent="-285750" algn="l">
              <a:buFont typeface="Wingdings" panose="05000000000000000000" pitchFamily="2" charset="2"/>
              <a:buChar char="v"/>
            </a:pPr>
            <a:r>
              <a:rPr lang="ru-RU" sz="2400" b="1" dirty="0"/>
              <a:t> </a:t>
            </a:r>
            <a:r>
              <a:rPr lang="ru-RU" sz="2400" b="1" dirty="0" smtClean="0"/>
              <a:t>проблема </a:t>
            </a:r>
            <a:r>
              <a:rPr lang="ru-RU" sz="2400" b="1" dirty="0"/>
              <a:t>подросткового </a:t>
            </a:r>
            <a:r>
              <a:rPr lang="ru-RU" sz="2400" b="1" dirty="0" smtClean="0"/>
              <a:t>возраста(Конфликтное </a:t>
            </a:r>
            <a:r>
              <a:rPr lang="ru-RU" sz="2400" b="1" dirty="0"/>
              <a:t>отвержение со стороны сверстников, </a:t>
            </a:r>
            <a:r>
              <a:rPr lang="ru-RU" sz="2400" b="1" dirty="0" smtClean="0"/>
              <a:t>вымогательства денег)</a:t>
            </a:r>
            <a:endParaRPr lang="ru-RU" sz="2400" b="1" dirty="0"/>
          </a:p>
          <a:p>
            <a:pPr marL="285750" indent="-285750" algn="l">
              <a:buFont typeface="Wingdings" panose="05000000000000000000" pitchFamily="2" charset="2"/>
              <a:buChar char="v"/>
            </a:pPr>
            <a:r>
              <a:rPr lang="ru-RU" sz="2400" b="1" dirty="0"/>
              <a:t> отсутствие прочных социальных связей</a:t>
            </a:r>
          </a:p>
          <a:p>
            <a:pPr marL="285750" indent="-285750" algn="l">
              <a:buFont typeface="Wingdings" panose="05000000000000000000" pitchFamily="2" charset="2"/>
              <a:buChar char="v"/>
            </a:pP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536324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768291"/>
          </a:xfrm>
        </p:spPr>
        <p:txBody>
          <a:bodyPr>
            <a:normAutofit/>
          </a:bodyPr>
          <a:lstStyle/>
          <a:p>
            <a:pPr algn="l"/>
            <a:r>
              <a:rPr lang="ru-RU" sz="3600" b="1" dirty="0" smtClean="0"/>
              <a:t>Модели профилактики</a:t>
            </a:r>
            <a:endParaRPr lang="ru-RU" sz="36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046514" y="2088275"/>
            <a:ext cx="6096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b="1" dirty="0">
                <a:solidFill>
                  <a:srgbClr val="0070C0"/>
                </a:solidFill>
              </a:rPr>
              <a:t>медицинская модель </a:t>
            </a:r>
            <a:r>
              <a:rPr lang="ru-RU" dirty="0" smtClean="0"/>
              <a:t>ориентирована на медико-социальные последствия наркомании и предусматривает информирование учащихся о негативных последствиях приема наркотических и иных </a:t>
            </a:r>
            <a:r>
              <a:rPr lang="ru-RU" dirty="0" err="1" smtClean="0"/>
              <a:t>психоактивных</a:t>
            </a:r>
            <a:r>
              <a:rPr lang="ru-RU" dirty="0" smtClean="0"/>
              <a:t> средств на физическое и психическое здоровье.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b="1" dirty="0" smtClean="0">
                <a:solidFill>
                  <a:srgbClr val="0070C0"/>
                </a:solidFill>
              </a:rPr>
              <a:t>образовательная модель </a:t>
            </a:r>
            <a:r>
              <a:rPr lang="ru-RU" dirty="0" smtClean="0"/>
              <a:t>направлена на обеспечение детей и молодежи полной информацией о проблеме наркомании и обеспечение свободы выбора при максимальной информированности;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b="1" dirty="0" smtClean="0">
                <a:solidFill>
                  <a:srgbClr val="0070C0"/>
                </a:solidFill>
              </a:rPr>
              <a:t>психосоциальная модель </a:t>
            </a:r>
            <a:r>
              <a:rPr lang="ru-RU" dirty="0" smtClean="0"/>
              <a:t>своей главной целью утверждает необходимость развития определенных психологических навыков в противостоянии групповому давлению, в решении конфликтных ситуаций, в умении сделать правильный выбор в ситуации предложения ПАВ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8219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925045"/>
          </a:xfrm>
        </p:spPr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Алгоритм работы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41417" y="2526218"/>
            <a:ext cx="8151223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 smtClean="0"/>
              <a:t>Групповое изучение класса (сбор информации об отклонениях – заполнение матрицы)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 smtClean="0"/>
              <a:t>Диагностика нарушений и заполнение диагностической карты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 smtClean="0"/>
              <a:t>Анализ полученных данных, выявление причин отклонений через заполнение методик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 smtClean="0"/>
              <a:t>Определение основных направлений работы с детьми, родителями, педагогами по типу нарушения (проблемы в обучении, поведении, самосознании, общении)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 smtClean="0"/>
              <a:t>Планирование индивидуальной и групповой работы с детьми, родителями, педагогами всех участников образовательного процесса.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 smtClean="0"/>
              <a:t>Реализация плана работы, применение в работе с детьми основных приемов психолого-педагогического воздействия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 smtClean="0"/>
              <a:t>Анализ динамики развития, корректировка программы развития.</a:t>
            </a:r>
          </a:p>
          <a:p>
            <a:r>
              <a:rPr lang="ru-RU" dirty="0" smtClean="0"/>
              <a:t> 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4543" y="789803"/>
            <a:ext cx="2060627" cy="1481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204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166</TotalTime>
  <Words>259</Words>
  <Application>Microsoft Office PowerPoint</Application>
  <PresentationFormat>Произвольный</PresentationFormat>
  <Paragraphs>30</Paragraphs>
  <Slides>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Натуральные материалы</vt:lpstr>
      <vt:lpstr>«Аутодеструктивное  поведение»</vt:lpstr>
      <vt:lpstr>Аутодеструктивное поведение (саморазрушительное поведение)-</vt:lpstr>
      <vt:lpstr>Презентация PowerPoint</vt:lpstr>
      <vt:lpstr>Факторы риска и причины отклонений </vt:lpstr>
      <vt:lpstr>Модели профилактики</vt:lpstr>
      <vt:lpstr>Алгоритм работы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Контрольная  работа №1</dc:title>
  <dc:creator>User</dc:creator>
  <cp:lastModifiedBy>МБДОУ № 537</cp:lastModifiedBy>
  <cp:revision>18</cp:revision>
  <dcterms:created xsi:type="dcterms:W3CDTF">2015-09-14T06:23:18Z</dcterms:created>
  <dcterms:modified xsi:type="dcterms:W3CDTF">2019-05-22T08:29:28Z</dcterms:modified>
</cp:coreProperties>
</file>