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8"/>
  </p:notesMasterIdLst>
  <p:sldIdLst>
    <p:sldId id="257" r:id="rId2"/>
    <p:sldId id="261" r:id="rId3"/>
    <p:sldId id="259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B041FF-4539-4932-B263-09E386B699BE}">
          <p14:sldIdLst>
            <p14:sldId id="257"/>
            <p14:sldId id="261"/>
            <p14:sldId id="259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4925F-2FA3-46AB-821D-8BA5B73E6CD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63BBB-EC4C-4003-9852-BB4921CCB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4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3BBB-EC4C-4003-9852-BB4921CCB9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1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2DB0E96-CE6C-4FDD-8594-B9F3B51F86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D4DB7C-A4E9-4FFF-91DE-6F0BF0ADDC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63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0E96-CE6C-4FDD-8594-B9F3B51F86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DB7C-A4E9-4FFF-91DE-6F0BF0ADD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1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0E96-CE6C-4FDD-8594-B9F3B51F86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DB7C-A4E9-4FFF-91DE-6F0BF0ADDC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67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0E96-CE6C-4FDD-8594-B9F3B51F86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DB7C-A4E9-4FFF-91DE-6F0BF0ADDC5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1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0E96-CE6C-4FDD-8594-B9F3B51F86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DB7C-A4E9-4FFF-91DE-6F0BF0ADD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9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0E96-CE6C-4FDD-8594-B9F3B51F86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DB7C-A4E9-4FFF-91DE-6F0BF0ADDC5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636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0E96-CE6C-4FDD-8594-B9F3B51F86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DB7C-A4E9-4FFF-91DE-6F0BF0ADDC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0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0E96-CE6C-4FDD-8594-B9F3B51F86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DB7C-A4E9-4FFF-91DE-6F0BF0ADDC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82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0E96-CE6C-4FDD-8594-B9F3B51F86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DB7C-A4E9-4FFF-91DE-6F0BF0ADDC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53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0E96-CE6C-4FDD-8594-B9F3B51F86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DB7C-A4E9-4FFF-91DE-6F0BF0ADD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4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0E96-CE6C-4FDD-8594-B9F3B51F86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DB7C-A4E9-4FFF-91DE-6F0BF0ADDC5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3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0E96-CE6C-4FDD-8594-B9F3B51F86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DB7C-A4E9-4FFF-91DE-6F0BF0ADD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61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0E96-CE6C-4FDD-8594-B9F3B51F86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DB7C-A4E9-4FFF-91DE-6F0BF0ADDC5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4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0E96-CE6C-4FDD-8594-B9F3B51F86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DB7C-A4E9-4FFF-91DE-6F0BF0ADDC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8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0E96-CE6C-4FDD-8594-B9F3B51F86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DB7C-A4E9-4FFF-91DE-6F0BF0ADD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0E96-CE6C-4FDD-8594-B9F3B51F86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DB7C-A4E9-4FFF-91DE-6F0BF0ADDC5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2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0E96-CE6C-4FDD-8594-B9F3B51F86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DB7C-A4E9-4FFF-91DE-6F0BF0ADD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8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DB0E96-CE6C-4FDD-8594-B9F3B51F8638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D4DB7C-A4E9-4FFF-91DE-6F0BF0ADD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7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«</a:t>
            </a:r>
            <a:r>
              <a:rPr lang="ru-RU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Аутодеструктивное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  поведение»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96687"/>
            <a:ext cx="8596668" cy="1166948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Аутодеструктивное</a:t>
            </a:r>
            <a:r>
              <a:rPr lang="ru-RU" b="1" dirty="0">
                <a:solidFill>
                  <a:srgbClr val="FF0000"/>
                </a:solidFill>
              </a:rPr>
              <a:t> поведение (</a:t>
            </a:r>
            <a:r>
              <a:rPr lang="ru-RU" b="1" dirty="0" err="1">
                <a:solidFill>
                  <a:srgbClr val="FF0000"/>
                </a:solidFill>
              </a:rPr>
              <a:t>саморазрушительное</a:t>
            </a:r>
            <a:r>
              <a:rPr lang="ru-RU" b="1" dirty="0">
                <a:solidFill>
                  <a:srgbClr val="FF0000"/>
                </a:solidFill>
              </a:rPr>
              <a:t> поведение)-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177142"/>
            <a:ext cx="8596668" cy="348342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это </a:t>
            </a:r>
            <a:r>
              <a:rPr lang="ru-RU" sz="3200" b="1" dirty="0">
                <a:solidFill>
                  <a:srgbClr val="0070C0"/>
                </a:solidFill>
              </a:rPr>
              <a:t>отклоняющееся от медицинских и психологических норм, угрожающее целостности и развитию самой личности. </a:t>
            </a:r>
            <a:r>
              <a:rPr lang="ru-RU" sz="3200" b="1" dirty="0" err="1">
                <a:solidFill>
                  <a:srgbClr val="0070C0"/>
                </a:solidFill>
              </a:rPr>
              <a:t>Саморазрушительное</a:t>
            </a:r>
            <a:r>
              <a:rPr lang="ru-RU" sz="3200" b="1" dirty="0">
                <a:solidFill>
                  <a:srgbClr val="0070C0"/>
                </a:solidFill>
              </a:rPr>
              <a:t> поведение в современном </a:t>
            </a:r>
            <a:r>
              <a:rPr lang="ru-RU" sz="3200" b="1" dirty="0" smtClean="0">
                <a:solidFill>
                  <a:srgbClr val="0070C0"/>
                </a:solidFill>
              </a:rPr>
              <a:t>мире.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8607" y="574765"/>
            <a:ext cx="9980022" cy="34777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err="1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Аутодеструктивное</a:t>
            </a:r>
            <a:r>
              <a:rPr lang="ru-RU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поведение может проявляться в различных формах: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Аутоагрессивное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(суицидальное и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парасуицидальное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Пищевая зависимость (булимия и анорексия)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Химическая зависимость (наркомания, токсикомания, алкоголизм)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Фанатическое поведение  (участие в деструктивных религиозных культах, движении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футбольныхболельщиков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т. п.)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	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Аутическое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поведение.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	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Виктимное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поведение («Синдром жертвы»).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	Занятия экстремальными видами спорта.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7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816" y="1047809"/>
            <a:ext cx="6241816" cy="1371600"/>
          </a:xfrm>
        </p:spPr>
        <p:txBody>
          <a:bodyPr/>
          <a:lstStyle/>
          <a:p>
            <a:r>
              <a:rPr lang="ru-RU" b="1" u="sng" dirty="0"/>
              <a:t>Факторы риска и причины отклонений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961" r="2596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2654540"/>
            <a:ext cx="6241816" cy="3502420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b="1" dirty="0"/>
              <a:t> </a:t>
            </a:r>
            <a:r>
              <a:rPr lang="ru-RU" sz="2400" b="1" dirty="0"/>
              <a:t>семья (невоспитанность взрослых, </a:t>
            </a:r>
            <a:r>
              <a:rPr lang="ru-RU" sz="2400" b="1" dirty="0" smtClean="0"/>
              <a:t>неправильное </a:t>
            </a:r>
            <a:r>
              <a:rPr lang="ru-RU" sz="2400" b="1" dirty="0"/>
              <a:t>понимание родителями роли семейного </a:t>
            </a:r>
            <a:r>
              <a:rPr lang="ru-RU" sz="2400" b="1" dirty="0" smtClean="0"/>
              <a:t>воспитания)</a:t>
            </a:r>
            <a:endParaRPr lang="ru-RU" sz="2400" b="1" dirty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2400" b="1" dirty="0"/>
              <a:t> </a:t>
            </a:r>
            <a:r>
              <a:rPr lang="ru-RU" sz="2400" b="1" dirty="0" smtClean="0"/>
              <a:t>наследственность (проблемы </a:t>
            </a:r>
            <a:r>
              <a:rPr lang="ru-RU" sz="2400" b="1" dirty="0"/>
              <a:t>с психическим и физическим </a:t>
            </a:r>
            <a:r>
              <a:rPr lang="ru-RU" sz="2400" b="1" dirty="0" smtClean="0"/>
              <a:t>здоровьем, инвалидность) </a:t>
            </a:r>
            <a:endParaRPr lang="ru-RU" sz="2400" b="1" dirty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2400" b="1" dirty="0"/>
              <a:t> </a:t>
            </a:r>
            <a:r>
              <a:rPr lang="ru-RU" sz="2400" b="1" dirty="0" smtClean="0"/>
              <a:t>проблема </a:t>
            </a:r>
            <a:r>
              <a:rPr lang="ru-RU" sz="2400" b="1" dirty="0"/>
              <a:t>подросткового </a:t>
            </a:r>
            <a:r>
              <a:rPr lang="ru-RU" sz="2400" b="1" dirty="0" smtClean="0"/>
              <a:t>возраста(Конфликтное </a:t>
            </a:r>
            <a:r>
              <a:rPr lang="ru-RU" sz="2400" b="1" dirty="0"/>
              <a:t>отвержение со стороны сверстников, </a:t>
            </a:r>
            <a:r>
              <a:rPr lang="ru-RU" sz="2400" b="1" dirty="0" smtClean="0"/>
              <a:t>вымогательства денег)</a:t>
            </a:r>
            <a:endParaRPr lang="ru-RU" sz="2400" b="1" dirty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2400" b="1" dirty="0"/>
              <a:t> отсутствие прочных социальных связей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63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8291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Модели профилактики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46514" y="208827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70C0"/>
                </a:solidFill>
              </a:rPr>
              <a:t>медицинская модель </a:t>
            </a:r>
            <a:r>
              <a:rPr lang="ru-RU" dirty="0" smtClean="0"/>
              <a:t>ориентирована на медико-социальные последствия наркомании и предусматривает информирование учащихся о негативных последствиях приема наркотических и иных </a:t>
            </a:r>
            <a:r>
              <a:rPr lang="ru-RU" dirty="0" err="1" smtClean="0"/>
              <a:t>психоактивных</a:t>
            </a:r>
            <a:r>
              <a:rPr lang="ru-RU" dirty="0" smtClean="0"/>
              <a:t> средств на физическое и психическое здоровье.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0C0"/>
                </a:solidFill>
              </a:rPr>
              <a:t>образовательная модель </a:t>
            </a:r>
            <a:r>
              <a:rPr lang="ru-RU" dirty="0" smtClean="0"/>
              <a:t>направлена на обеспечение детей и молодежи полной информацией о проблеме наркомании и обеспечение свободы выбора при максимальной информированности;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0C0"/>
                </a:solidFill>
              </a:rPr>
              <a:t>психосоциальная модель </a:t>
            </a:r>
            <a:r>
              <a:rPr lang="ru-RU" dirty="0" smtClean="0"/>
              <a:t>своей главной целью утверждает необходимость развития определенных психологических навыков в противостоянии групповому давлению, в решении конфликтных ситуаций, в умении сделать правильный выбор в ситуации предложения ПАВ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2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2504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Алгоритм работы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1417" y="2526218"/>
            <a:ext cx="81512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Групповое изучение класса (сбор информации об отклонениях – заполнение матрицы)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Диагностика нарушений и заполнение диагностической карты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Анализ полученных данных, выявление причин отклонений через заполнение методик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Определение основных направлений работы с детьми, родителями, педагогами по типу нарушения (проблемы в обучении, поведении, самосознании, общении)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Планирование индивидуальной и групповой работы с детьми, родителями, педагогами всех участников образовательного процесса.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Реализация плана работы, применение в работе с детьми основных приемов психолого-педагогического воздействия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Анализ динамики развития, корректировка программы развития.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43" y="789803"/>
            <a:ext cx="2060627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166</TotalTime>
  <Words>259</Words>
  <Application>Microsoft Office PowerPoint</Application>
  <PresentationFormat>Произвольный</PresentationFormat>
  <Paragraphs>30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«Аутодеструктивное  поведение»</vt:lpstr>
      <vt:lpstr>Аутодеструктивное поведение (саморазрушительное поведение)-</vt:lpstr>
      <vt:lpstr>Презентация PowerPoint</vt:lpstr>
      <vt:lpstr>Факторы риска и причины отклонений </vt:lpstr>
      <vt:lpstr>Модели профилактики</vt:lpstr>
      <vt:lpstr>Алгоритм работы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Контрольная  работа №1</dc:title>
  <dc:creator>User</dc:creator>
  <cp:lastModifiedBy>МБДОУ № 537</cp:lastModifiedBy>
  <cp:revision>18</cp:revision>
  <dcterms:created xsi:type="dcterms:W3CDTF">2015-09-14T06:23:18Z</dcterms:created>
  <dcterms:modified xsi:type="dcterms:W3CDTF">2019-05-22T08:29:28Z</dcterms:modified>
</cp:coreProperties>
</file>